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87"/>
  </p:notesMasterIdLst>
  <p:sldIdLst>
    <p:sldId id="391" r:id="rId2"/>
    <p:sldId id="319" r:id="rId3"/>
    <p:sldId id="359" r:id="rId4"/>
    <p:sldId id="363" r:id="rId5"/>
    <p:sldId id="365" r:id="rId6"/>
    <p:sldId id="366" r:id="rId7"/>
    <p:sldId id="369" r:id="rId8"/>
    <p:sldId id="370" r:id="rId9"/>
    <p:sldId id="376" r:id="rId10"/>
    <p:sldId id="377" r:id="rId11"/>
    <p:sldId id="379" r:id="rId12"/>
    <p:sldId id="380" r:id="rId13"/>
    <p:sldId id="381" r:id="rId14"/>
    <p:sldId id="383" r:id="rId15"/>
    <p:sldId id="387" r:id="rId16"/>
    <p:sldId id="388" r:id="rId17"/>
    <p:sldId id="389" r:id="rId18"/>
    <p:sldId id="390" r:id="rId19"/>
    <p:sldId id="318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425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0" r:id="rId69"/>
    <p:sldId id="441" r:id="rId70"/>
    <p:sldId id="442" r:id="rId71"/>
    <p:sldId id="443" r:id="rId72"/>
    <p:sldId id="444" r:id="rId73"/>
    <p:sldId id="445" r:id="rId74"/>
    <p:sldId id="446" r:id="rId75"/>
    <p:sldId id="447" r:id="rId76"/>
    <p:sldId id="448" r:id="rId77"/>
    <p:sldId id="449" r:id="rId78"/>
    <p:sldId id="450" r:id="rId79"/>
    <p:sldId id="451" r:id="rId80"/>
    <p:sldId id="452" r:id="rId81"/>
    <p:sldId id="453" r:id="rId82"/>
    <p:sldId id="454" r:id="rId83"/>
    <p:sldId id="455" r:id="rId84"/>
    <p:sldId id="456" r:id="rId85"/>
    <p:sldId id="457" r:id="rId8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01650" indent="-444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004888" indent="-904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506538" indent="-1349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09775" indent="-180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8" autoAdjust="0"/>
    <p:restoredTop sz="94660"/>
  </p:normalViewPr>
  <p:slideViewPr>
    <p:cSldViewPr>
      <p:cViewPr varScale="1">
        <p:scale>
          <a:sx n="84" d="100"/>
          <a:sy n="84" d="100"/>
        </p:scale>
        <p:origin x="702" y="78"/>
      </p:cViewPr>
      <p:guideLst>
        <p:guide orient="horz" pos="2119"/>
        <p:guide pos="32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/>
              <a:t>单击此处编辑母版文本样式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/>
              <a:t>第二级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/>
              <a:t>第三级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/>
              <a:t>第四级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120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8A91933-560E-4530-A9E3-6A4964229AC8}" type="slidenum">
              <a:rPr lang="en-US" altLang="zh-CN"/>
              <a:pPr>
                <a:defRPr/>
              </a:pPr>
              <a:t>‹#›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65579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C8D69-1A07-45A1-9BDE-925FC938638F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1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cs typeface="Times New Roman" panose="02020603050405020304" pitchFamily="18" charset="0"/>
              </a:rPr>
              <a:t>{{{</a:t>
            </a:r>
            <a:endParaRPr lang="en-US" altLang="zh-CN" smtClean="0"/>
          </a:p>
        </p:txBody>
      </p:sp>
      <p:sp>
        <p:nvSpPr>
          <p:cNvPr id="7172" name="页脚占位符 7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200"/>
              <a:t>《</a:t>
            </a:r>
            <a:r>
              <a:rPr lang="zh-CN" altLang="en-US" sz="1200"/>
              <a:t>英语学习辅导报</a:t>
            </a:r>
            <a:r>
              <a:rPr lang="en-US" altLang="zh-CN" sz="1200"/>
              <a:t>》</a:t>
            </a:r>
            <a:r>
              <a:rPr lang="zh-CN" altLang="en-US" sz="1200"/>
              <a:t>出品</a:t>
            </a:r>
            <a:endParaRPr lang="en-US" altLang="zh-CN" sz="1200"/>
          </a:p>
        </p:txBody>
      </p:sp>
      <p:sp>
        <p:nvSpPr>
          <p:cNvPr id="7173" name="页眉占位符 8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200"/>
              <a:t>《</a:t>
            </a:r>
            <a:r>
              <a:rPr lang="zh-CN" altLang="en-US" sz="1200"/>
              <a:t>英语学习辅导报</a:t>
            </a:r>
            <a:r>
              <a:rPr lang="en-US" altLang="zh-CN" sz="1200"/>
              <a:t>》</a:t>
            </a:r>
            <a:r>
              <a:rPr lang="zh-CN" altLang="en-US" sz="1200"/>
              <a:t>出品</a:t>
            </a:r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96465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31AE-DA7E-45E0-A9D2-E62CB6FF87AE}" type="datetimeFigureOut">
              <a:rPr lang="zh-CN" altLang="en-US" smtClean="0"/>
              <a:t>2016/8/3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8B9C-CB57-41CB-856F-6267BDCC85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86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31AE-DA7E-45E0-A9D2-E62CB6FF87AE}" type="datetimeFigureOut">
              <a:rPr lang="zh-CN" altLang="en-US" smtClean="0"/>
              <a:t>2016/8/3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8B9C-CB57-41CB-856F-6267BDCC85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95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31AE-DA7E-45E0-A9D2-E62CB6FF87AE}" type="datetimeFigureOut">
              <a:rPr lang="zh-CN" altLang="en-US" smtClean="0"/>
              <a:t>2016/8/3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8B9C-CB57-41CB-856F-6267BDCC85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57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61CDD-239D-44E1-B155-C182984369E9}" type="datetime1">
              <a:rPr lang="zh-CN" altLang="en-US" smtClean="0"/>
              <a:pPr>
                <a:defRPr/>
              </a:pPr>
              <a:t>2016/8/3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C6F3A-8DA9-4530-982D-D18DF1731551}" type="slidenum">
              <a:rPr lang="zh-CN" altLang="en-US" smtClean="0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31AE-DA7E-45E0-A9D2-E62CB6FF87AE}" type="datetimeFigureOut">
              <a:rPr lang="zh-CN" altLang="en-US" smtClean="0"/>
              <a:t>2016/8/3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8B9C-CB57-41CB-856F-6267BDCC85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24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31AE-DA7E-45E0-A9D2-E62CB6FF87AE}" type="datetimeFigureOut">
              <a:rPr lang="zh-CN" altLang="en-US" smtClean="0"/>
              <a:t>2016/8/3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8B9C-CB57-41CB-856F-6267BDCC85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56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31AE-DA7E-45E0-A9D2-E62CB6FF87AE}" type="datetimeFigureOut">
              <a:rPr lang="zh-CN" altLang="en-US" smtClean="0"/>
              <a:t>2016/8/3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8B9C-CB57-41CB-856F-6267BDCC85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22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31AE-DA7E-45E0-A9D2-E62CB6FF87AE}" type="datetimeFigureOut">
              <a:rPr lang="zh-CN" altLang="en-US" smtClean="0"/>
              <a:t>2016/8/3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8B9C-CB57-41CB-856F-6267BDCC85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36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31AE-DA7E-45E0-A9D2-E62CB6FF87AE}" type="datetimeFigureOut">
              <a:rPr lang="zh-CN" altLang="en-US" smtClean="0"/>
              <a:t>2016/8/3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8B9C-CB57-41CB-856F-6267BDCC85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32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31AE-DA7E-45E0-A9D2-E62CB6FF87AE}" type="datetimeFigureOut">
              <a:rPr lang="zh-CN" altLang="en-US" smtClean="0"/>
              <a:t>2016/8/3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8B9C-CB57-41CB-856F-6267BDCC85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86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31AE-DA7E-45E0-A9D2-E62CB6FF87AE}" type="datetimeFigureOut">
              <a:rPr lang="zh-CN" altLang="en-US" smtClean="0"/>
              <a:t>2016/8/3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8B9C-CB57-41CB-856F-6267BDCC85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82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31AE-DA7E-45E0-A9D2-E62CB6FF87AE}" type="datetimeFigureOut">
              <a:rPr lang="zh-CN" altLang="en-US" smtClean="0"/>
              <a:t>2016/8/3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8B9C-CB57-41CB-856F-6267BDCC85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1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31AE-DA7E-45E0-A9D2-E62CB6FF87AE}" type="datetimeFigureOut">
              <a:rPr lang="zh-CN" altLang="en-US" smtClean="0"/>
              <a:t>2016/8/3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8B9C-CB57-41CB-856F-6267BDCC858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5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www.filmcenter.com.cn/ypjs_troy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bs.dk2.com.cn/viewthread.php?tid=3725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ent.yinsha.com/file/200406/2004061108220105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/>
        </p:nvSpPr>
        <p:spPr bwMode="auto">
          <a:xfrm>
            <a:off x="323850" y="2060575"/>
            <a:ext cx="8459788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215" tIns="29109" rIns="58215" bIns="29109" anchor="b"/>
          <a:lstStyle>
            <a:lvl1pPr defTabSz="679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79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79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79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79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679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679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679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679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6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friends</a:t>
            </a:r>
          </a:p>
        </p:txBody>
      </p:sp>
      <p:pic>
        <p:nvPicPr>
          <p:cNvPr id="8196" name="Picture 2" descr="C:\Users\Administrator\Desktop\图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矩形 6"/>
          <p:cNvSpPr>
            <a:spLocks noChangeArrowheads="1"/>
          </p:cNvSpPr>
          <p:nvPr/>
        </p:nvSpPr>
        <p:spPr bwMode="auto">
          <a:xfrm>
            <a:off x="323850" y="919476"/>
            <a:ext cx="8183789" cy="17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Unit 2 </a:t>
            </a:r>
            <a:endParaRPr lang="en-US" sz="44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The </a:t>
            </a:r>
            <a:r>
              <a:rPr lang="en-US" sz="4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Olympic Games</a:t>
            </a:r>
          </a:p>
        </p:txBody>
      </p:sp>
      <p:sp>
        <p:nvSpPr>
          <p:cNvPr id="8" name="矩形 7"/>
          <p:cNvSpPr/>
          <p:nvPr/>
        </p:nvSpPr>
        <p:spPr>
          <a:xfrm>
            <a:off x="1145029" y="3048010"/>
            <a:ext cx="6476830" cy="2438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altLang="zh-CN" sz="5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577A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Reading</a:t>
            </a:r>
            <a:endParaRPr lang="zh-CN" altLang="en-US" sz="5400" dirty="0">
              <a:ln w="9525">
                <a:solidFill>
                  <a:schemeClr val="bg1"/>
                </a:solidFill>
                <a:prstDash val="solid"/>
              </a:ln>
              <a:solidFill>
                <a:srgbClr val="F577A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5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539750" y="1792288"/>
            <a:ext cx="7848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Arial" panose="020B0604020202020204" pitchFamily="34" charset="0"/>
              </a:rPr>
              <a:t>Task 1: Skim the passage and gethe the main idea of the passage.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1. What are they mainly talking about?</a:t>
            </a: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612775" y="4005263"/>
            <a:ext cx="7343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The similarities and differences about the ancient Olympics and modern Olympics.</a:t>
            </a:r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2555875" y="463550"/>
            <a:ext cx="3513138" cy="1452563"/>
            <a:chOff x="0" y="0"/>
            <a:chExt cx="2213" cy="915"/>
          </a:xfrm>
        </p:grpSpPr>
        <p:pic>
          <p:nvPicPr>
            <p:cNvPr id="14341" name="Picture 10" descr="logo12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13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Rectangle 9"/>
            <p:cNvSpPr>
              <a:spLocks noChangeArrowheads="1"/>
            </p:cNvSpPr>
            <p:nvPr/>
          </p:nvSpPr>
          <p:spPr bwMode="auto">
            <a:xfrm>
              <a:off x="308" y="91"/>
              <a:ext cx="1652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400">
                  <a:solidFill>
                    <a:srgbClr val="0000FF"/>
                  </a:solidFill>
                  <a:latin typeface="Arial" panose="020B0604020202020204" pitchFamily="34" charset="0"/>
                </a:rPr>
                <a:t>Reading</a:t>
              </a: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91028"/>
              </p:ext>
            </p:extLst>
          </p:nvPr>
        </p:nvGraphicFramePr>
        <p:xfrm>
          <a:off x="179035" y="1988325"/>
          <a:ext cx="8713787" cy="3063881"/>
        </p:xfrm>
        <a:graphic>
          <a:graphicData uri="http://schemas.openxmlformats.org/drawingml/2006/table">
            <a:tbl>
              <a:tblPr/>
              <a:tblGrid>
                <a:gridCol w="2266950"/>
                <a:gridCol w="3082925"/>
                <a:gridCol w="3363912"/>
              </a:tblGrid>
              <a:tr h="165570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Items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The ancient olympic games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The modern olympic games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16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Frequency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1. Every _____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   years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2. Every ____  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   years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6" name="Text Box 43"/>
          <p:cNvSpPr txBox="1">
            <a:spLocks noChangeArrowheads="1"/>
          </p:cNvSpPr>
          <p:nvPr/>
        </p:nvSpPr>
        <p:spPr bwMode="auto">
          <a:xfrm>
            <a:off x="4449410" y="3803524"/>
            <a:ext cx="805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four</a:t>
            </a:r>
          </a:p>
        </p:txBody>
      </p:sp>
      <p:sp>
        <p:nvSpPr>
          <p:cNvPr id="15377" name="Text Box 44"/>
          <p:cNvSpPr txBox="1">
            <a:spLocks noChangeArrowheads="1"/>
          </p:cNvSpPr>
          <p:nvPr/>
        </p:nvSpPr>
        <p:spPr bwMode="auto">
          <a:xfrm>
            <a:off x="7451847" y="3803524"/>
            <a:ext cx="805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four</a:t>
            </a:r>
          </a:p>
        </p:txBody>
      </p:sp>
      <p:sp>
        <p:nvSpPr>
          <p:cNvPr id="15378" name="Text Box 68"/>
          <p:cNvSpPr txBox="1">
            <a:spLocks noChangeArrowheads="1"/>
          </p:cNvSpPr>
          <p:nvPr/>
        </p:nvSpPr>
        <p:spPr bwMode="auto">
          <a:xfrm>
            <a:off x="2915885" y="908825"/>
            <a:ext cx="3097212" cy="762000"/>
          </a:xfrm>
          <a:prstGeom prst="rect">
            <a:avLst/>
          </a:prstGeom>
          <a:solidFill>
            <a:srgbClr val="D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0000FF"/>
                </a:solidFill>
                <a:latin typeface="Arial" panose="020B0604020202020204" pitchFamily="34" charset="0"/>
              </a:rPr>
              <a:t>Differences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utoUpdateAnimBg="0"/>
      <p:bldP spid="15377" grpId="0" autoUpdateAnimBg="0"/>
      <p:bldP spid="1537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Group 2"/>
          <p:cNvGraphicFramePr>
            <a:graphicFrameLocks noGrp="1"/>
          </p:cNvGraphicFramePr>
          <p:nvPr/>
        </p:nvGraphicFramePr>
        <p:xfrm>
          <a:off x="684213" y="1763713"/>
          <a:ext cx="7704137" cy="3246638"/>
        </p:xfrm>
        <a:graphic>
          <a:graphicData uri="http://schemas.openxmlformats.org/drawingml/2006/table">
            <a:tbl>
              <a:tblPr/>
              <a:tblGrid>
                <a:gridCol w="1512887"/>
                <a:gridCol w="2951163"/>
                <a:gridCol w="3240087"/>
              </a:tblGrid>
              <a:tr h="223089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Types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Only Summer olympic games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Summer and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3._______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olympic games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554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Events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Fewer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4._____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0" name="Text Box 27"/>
          <p:cNvSpPr txBox="1">
            <a:spLocks noChangeArrowheads="1"/>
          </p:cNvSpPr>
          <p:nvPr/>
        </p:nvSpPr>
        <p:spPr bwMode="auto">
          <a:xfrm>
            <a:off x="5653088" y="2617788"/>
            <a:ext cx="1144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winter</a:t>
            </a:r>
          </a:p>
        </p:txBody>
      </p:sp>
      <p:sp>
        <p:nvSpPr>
          <p:cNvPr id="16401" name="Text Box 28"/>
          <p:cNvSpPr txBox="1">
            <a:spLocks noChangeArrowheads="1"/>
          </p:cNvSpPr>
          <p:nvPr/>
        </p:nvSpPr>
        <p:spPr bwMode="auto">
          <a:xfrm>
            <a:off x="5580063" y="4116388"/>
            <a:ext cx="10054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more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autoUpdateAnimBg="0"/>
      <p:bldP spid="164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323850" y="1484313"/>
          <a:ext cx="8553450" cy="4133852"/>
        </p:xfrm>
        <a:graphic>
          <a:graphicData uri="http://schemas.openxmlformats.org/drawingml/2006/table">
            <a:tbl>
              <a:tblPr/>
              <a:tblGrid>
                <a:gridCol w="1785938"/>
                <a:gridCol w="3097212"/>
                <a:gridCol w="3670300"/>
              </a:tblGrid>
              <a:tr h="140817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Items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The ancient olympic games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The modern olympic games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567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Athletes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Only men from 5. ______ city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From 6.________ _____________ including 7. __________</a:t>
                      </a:r>
                      <a:endParaRPr kumimoji="0" lang="en-US" altLang="zh-CN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4" name="Text Box 37"/>
          <p:cNvSpPr txBox="1">
            <a:spLocks noChangeArrowheads="1"/>
          </p:cNvSpPr>
          <p:nvPr/>
        </p:nvSpPr>
        <p:spPr bwMode="auto">
          <a:xfrm>
            <a:off x="3694113" y="3644900"/>
            <a:ext cx="11641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Greek</a:t>
            </a:r>
          </a:p>
        </p:txBody>
      </p:sp>
      <p:sp>
        <p:nvSpPr>
          <p:cNvPr id="17425" name="Text Box 38"/>
          <p:cNvSpPr txBox="1">
            <a:spLocks noChangeArrowheads="1"/>
          </p:cNvSpPr>
          <p:nvPr/>
        </p:nvSpPr>
        <p:spPr bwMode="auto">
          <a:xfrm>
            <a:off x="6891338" y="3017838"/>
            <a:ext cx="1345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all over</a:t>
            </a:r>
          </a:p>
        </p:txBody>
      </p:sp>
      <p:sp>
        <p:nvSpPr>
          <p:cNvPr id="17426" name="Text Box 39"/>
          <p:cNvSpPr txBox="1">
            <a:spLocks noChangeArrowheads="1"/>
          </p:cNvSpPr>
          <p:nvPr/>
        </p:nvSpPr>
        <p:spPr bwMode="auto">
          <a:xfrm>
            <a:off x="5652075" y="3644900"/>
            <a:ext cx="1645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the world</a:t>
            </a:r>
          </a:p>
        </p:txBody>
      </p:sp>
      <p:sp>
        <p:nvSpPr>
          <p:cNvPr id="17427" name="Text Box 40"/>
          <p:cNvSpPr txBox="1">
            <a:spLocks noChangeArrowheads="1"/>
          </p:cNvSpPr>
          <p:nvPr/>
        </p:nvSpPr>
        <p:spPr bwMode="auto">
          <a:xfrm>
            <a:off x="5546098" y="5013110"/>
            <a:ext cx="1345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women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utoUpdateAnimBg="0"/>
      <p:bldP spid="17425" grpId="0" autoUpdateAnimBg="0"/>
      <p:bldP spid="17426" grpId="0" autoUpdateAnimBg="0"/>
      <p:bldP spid="1742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9750" y="1905000"/>
            <a:ext cx="7918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US" altLang="zh-CN" sz="320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>
                <a:latin typeface="Arial" panose="020B0604020202020204" pitchFamily="34" charset="0"/>
              </a:rPr>
              <a:t>having running races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US" altLang="zh-CN" sz="3200">
                <a:latin typeface="Arial" panose="020B0604020202020204" pitchFamily="34" charset="0"/>
              </a:rPr>
              <a:t> held every four years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US" altLang="zh-CN" sz="3200">
                <a:latin typeface="Arial" panose="020B0604020202020204" pitchFamily="34" charset="0"/>
              </a:rPr>
              <a:t> no prize money for winners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US" altLang="zh-CN" sz="3200">
                <a:latin typeface="Arial" panose="020B0604020202020204" pitchFamily="34" charset="0"/>
              </a:rPr>
              <a:t> the same motto: 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</a:rPr>
              <a:t>Swifter, Higher and Stronger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US" altLang="zh-CN" sz="3200">
                <a:latin typeface="Arial" panose="020B0604020202020204" pitchFamily="34" charset="0"/>
              </a:rPr>
              <a:t> seen as most important competition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05956" y="816769"/>
            <a:ext cx="2586038" cy="701675"/>
          </a:xfrm>
          <a:prstGeom prst="rect">
            <a:avLst/>
          </a:prstGeom>
          <a:solidFill>
            <a:srgbClr val="DFF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FF"/>
                </a:solidFill>
                <a:latin typeface="Arial" panose="020B0604020202020204" pitchFamily="34" charset="0"/>
              </a:rPr>
              <a:t>similarities</a:t>
            </a:r>
          </a:p>
        </p:txBody>
      </p:sp>
      <p:pic>
        <p:nvPicPr>
          <p:cNvPr id="18436" name="图片 2" descr="拓展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5" y="346302"/>
            <a:ext cx="14684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68313" y="549275"/>
            <a:ext cx="7488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66"/>
                </a:solidFill>
                <a:latin typeface="Arial" panose="020B0604020202020204" pitchFamily="34" charset="0"/>
              </a:rPr>
              <a:t>Answer the following questions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46113" y="1628775"/>
            <a:ext cx="8497887" cy="4176713"/>
          </a:xfrm>
          <a:noFill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1. What amazes Pausanias about the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     Olympic Games?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smtClean="0">
                <a:latin typeface="Times New Roman" panose="02020603050405020304" pitchFamily="18" charset="0"/>
              </a:rPr>
              <a:t>    </a:t>
            </a:r>
            <a:r>
              <a:rPr lang="en-US" altLang="zh-CN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Pausanias is amazed that many countries take part in the Olympic Games and women too and there are two sets of Games – the Winter and the Summer Olympics.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99745" y="1412860"/>
            <a:ext cx="7850187" cy="36734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2.Why does he think Athens and Beijing should feel proud?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Because Li Yan has explained that it is a great honour to host the Olympic Games.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735" y="980830"/>
            <a:ext cx="7994650" cy="49672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3. Why does he think people may be competing for money in the modern Olympic Games?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He think that so many things have changed in the Olympic Games that he fears that the spirit of the Olympics may have changed too.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715" y="1124840"/>
            <a:ext cx="8424862" cy="482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4.What makes Pausanias happy about the modern Olympic Games?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smtClean="0">
                <a:solidFill>
                  <a:srgbClr val="0000FF"/>
                </a:solidFill>
              </a:rPr>
              <a:t>   </a:t>
            </a:r>
            <a:r>
              <a:rPr lang="en-US" altLang="zh-CN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The modern Olympic Games have more events. Every country wants to host it.  It shows that the Games are popular with the whole world. It is just a competition not for money.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 descr="新后作业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938"/>
            <a:ext cx="2343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67715" y="1700880"/>
            <a:ext cx="77057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371600" indent="-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828800" indent="-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286000" indent="-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743200" indent="-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3200400" indent="-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657600" indent="-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4114800" indent="-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zh-CN" altLang="en-US" sz="3600">
                <a:latin typeface="Times New Roman" panose="02020603050405020304" pitchFamily="18" charset="0"/>
              </a:rPr>
              <a:t>Find out words, expressions and sentences which you think are useful, important or difficult to understand.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zh-CN" altLang="en-US" sz="3600">
                <a:latin typeface="Times New Roman" panose="02020603050405020304" pitchFamily="18" charset="0"/>
              </a:rPr>
              <a:t>Finish exercises in Learning about language.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700213"/>
            <a:ext cx="8423275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本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节课是关于奥运会的阅读课，奥运会是学生熟悉而且也很感兴趣的话题。首先，用奥运会五环旗及其象征意义导入，自然的延伸到比赛项目，而且是用动画图片的形式，其中穿插了北京奥运会的焰火视频，把学生对这一话题的兴趣推向极致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在阅读部分，设置了简答题，填空题等来训练学生的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skimming, scanning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技巧，提高他们的阅读能力，让学生深层次的理解文章内容。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1" y="548800"/>
            <a:ext cx="2592180" cy="79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图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972"/>
            <a:ext cx="91440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145029" y="3048010"/>
            <a:ext cx="6476830" cy="2438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altLang="zh-CN" sz="54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577A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Vocabulary</a:t>
            </a:r>
            <a:endParaRPr lang="zh-CN" altLang="en-US" sz="5400">
              <a:ln w="9525">
                <a:solidFill>
                  <a:schemeClr val="bg1"/>
                </a:solidFill>
                <a:prstDash val="solid"/>
              </a:ln>
              <a:solidFill>
                <a:srgbClr val="F577A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7966" y="1295456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3600" b="1" dirty="0"/>
          </a:p>
          <a:p>
            <a:endParaRPr lang="zh-CN" altLang="en-US" sz="3600" b="1" dirty="0"/>
          </a:p>
        </p:txBody>
      </p:sp>
      <p:sp>
        <p:nvSpPr>
          <p:cNvPr id="5" name="矩形 4"/>
          <p:cNvSpPr/>
          <p:nvPr/>
        </p:nvSpPr>
        <p:spPr>
          <a:xfrm>
            <a:off x="3028664" y="1082576"/>
            <a:ext cx="53287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Unit 2 </a:t>
            </a:r>
          </a:p>
          <a:p>
            <a:pPr algn="ctr"/>
            <a:r>
              <a:rPr lang="en-US" altLang="zh-CN" sz="4400" b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Olympic Games</a:t>
            </a:r>
            <a:endParaRPr lang="en-US" altLang="zh-CN" sz="4400" b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1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848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/>
              <a:t>      </a:t>
            </a:r>
            <a:r>
              <a:rPr lang="zh-CN" altLang="en-US" sz="2800" smtClean="0"/>
              <a:t> 本</a:t>
            </a:r>
            <a:r>
              <a:rPr lang="zh-CN" altLang="en-US" sz="2800"/>
              <a:t>课件主要是讲解重点单词和短语，并且对文中出现的长句做了解析</a:t>
            </a:r>
            <a:r>
              <a:rPr lang="en-US" altLang="zh-CN" sz="280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       </a:t>
            </a:r>
            <a:r>
              <a:rPr lang="zh-CN" altLang="en-US" sz="2800"/>
              <a:t>首先，让学生翻译一些关于奥运会的短语作为导入，同时，也扩大了他们的词汇量和知识。单词和短语讲解部分，既有多个短语的扩展，也有同个单词多个词型的扩展，在讲解后及时巩固，而且，巩固题型多样化，题目精细化，能帮助学生最大程度的内化为自己的知识。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5" y="332786"/>
            <a:ext cx="2814031" cy="8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4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771875" y="118925"/>
            <a:ext cx="6085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Translating the following into English: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3824" y="681038"/>
            <a:ext cx="345757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古代奥运会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现代奥运会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金牌获得者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第27届夏季奥运会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奥林匹克精神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endParaRPr lang="zh-CN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56000" y="681038"/>
            <a:ext cx="511492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the ancient Olympic Games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the modern Olympic Games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 gold medal winner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 the  27</a:t>
            </a:r>
            <a:r>
              <a:rPr lang="zh-CN" altLang="zh-CN" sz="32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th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Summer Olympics</a:t>
            </a:r>
          </a:p>
        </p:txBody>
      </p:sp>
      <p:pic>
        <p:nvPicPr>
          <p:cNvPr id="6149" name="Picture 5" descr="10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1835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048000" y="4495800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主办奥运会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429000" y="5257800"/>
            <a:ext cx="4878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to</a:t>
            </a:r>
            <a:r>
              <a:rPr lang="zh-CN" altLang="zh-CN" sz="3200" b="1" u="sng">
                <a:solidFill>
                  <a:srgbClr val="FF3300"/>
                </a:solidFill>
                <a:latin typeface="Times New Roman" panose="02020603050405020304" pitchFamily="18" charset="0"/>
              </a:rPr>
              <a:t> host</a:t>
            </a: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the Olympic Games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130550" y="3581400"/>
            <a:ext cx="5861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The spirit of the Olympic Games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             The Olympic spirit</a:t>
            </a:r>
            <a:endParaRPr lang="zh-CN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6153" name="文本框 1"/>
          <p:cNvSpPr txBox="1">
            <a:spLocks noChangeArrowheads="1"/>
          </p:cNvSpPr>
          <p:nvPr/>
        </p:nvSpPr>
        <p:spPr bwMode="auto">
          <a:xfrm>
            <a:off x="319516" y="119391"/>
            <a:ext cx="1757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in :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  <p:bldP spid="5127" grpId="0" autoUpdateAnimBg="0"/>
      <p:bldP spid="512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252413" y="1054100"/>
            <a:ext cx="8642350" cy="6858000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zh-CN" altLang="zh-CN" sz="3600" b="1" smtClean="0">
                <a:latin typeface="Times New Roman" panose="02020603050405020304" pitchFamily="18" charset="0"/>
              </a:rPr>
              <a:t>1. compete  vi. 比赛，竞争，竞赛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zh-CN" sz="32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" y="260780"/>
            <a:ext cx="3371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55735" y="1988900"/>
            <a:ext cx="7974395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compete in…在某方面竞争</a:t>
            </a:r>
          </a:p>
          <a:p>
            <a:pPr marL="228600" lvl="0" indent="-228600" algn="just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compete for…为……而竞争</a:t>
            </a:r>
          </a:p>
          <a:p>
            <a:pPr marL="228600" lvl="0" indent="-228600" algn="just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compete with/against 与……竞争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competition</a:t>
            </a:r>
            <a:r>
              <a:rPr lang="zh-CN" altLang="zh-CN" sz="3200" b="1">
                <a:solidFill>
                  <a:prstClr val="black"/>
                </a:solidFill>
                <a:latin typeface="Times New Roman" panose="02020603050405020304" pitchFamily="18" charset="0"/>
              </a:rPr>
              <a:t>  n.竞赛  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competitor</a:t>
            </a:r>
            <a:r>
              <a:rPr lang="zh-CN" altLang="zh-CN" sz="3200" b="1">
                <a:solidFill>
                  <a:prstClr val="black"/>
                </a:solidFill>
                <a:latin typeface="Times New Roman" panose="02020603050405020304" pitchFamily="18" charset="0"/>
              </a:rPr>
              <a:t>  n. 参赛者  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competitive</a:t>
            </a:r>
            <a:r>
              <a:rPr lang="zh-CN" altLang="zh-CN" sz="3200" b="1">
                <a:solidFill>
                  <a:prstClr val="black"/>
                </a:solidFill>
                <a:latin typeface="Times New Roman" panose="02020603050405020304" pitchFamily="18" charset="0"/>
              </a:rPr>
              <a:t> adj. 有竞争力的 </a:t>
            </a:r>
          </a:p>
        </p:txBody>
      </p:sp>
    </p:spTree>
    <p:extLst>
      <p:ext uri="{BB962C8B-B14F-4D97-AF65-F5344CB8AC3E}">
        <p14:creationId xmlns:p14="http://schemas.microsoft.com/office/powerpoint/2010/main" val="82843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574675" y="404813"/>
            <a:ext cx="45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00CC00"/>
              </a:buClr>
            </a:pPr>
            <a:r>
              <a:rPr lang="zh-CN" altLang="zh-CN" sz="2800" b="1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562424" y="1122363"/>
            <a:ext cx="8180388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10000"/>
              </a:spcBef>
              <a:buClr>
                <a:srgbClr val="00CC00"/>
              </a:buClr>
            </a:pPr>
            <a:r>
              <a:rPr lang="zh-CN" altLang="zh-CN" sz="3200" b="1">
                <a:latin typeface="Times New Roman" panose="02020603050405020304" pitchFamily="18" charset="0"/>
              </a:rPr>
              <a:t>1. She decided to compete _____ the model contest.</a:t>
            </a:r>
          </a:p>
          <a:p>
            <a:pPr>
              <a:lnSpc>
                <a:spcPct val="140000"/>
              </a:lnSpc>
              <a:spcBef>
                <a:spcPct val="10000"/>
              </a:spcBef>
              <a:buClr>
                <a:srgbClr val="00CC00"/>
              </a:buClr>
            </a:pPr>
            <a:r>
              <a:rPr lang="zh-CN" altLang="zh-CN" sz="3200" b="1">
                <a:latin typeface="Times New Roman" panose="02020603050405020304" pitchFamily="18" charset="0"/>
              </a:rPr>
              <a:t>2. Several companies are competing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_____</a:t>
            </a:r>
            <a:r>
              <a:rPr lang="en-US" altLang="zh-CN" sz="3200" b="1" smtClean="0">
                <a:latin typeface="Times New Roman" panose="02020603050405020304" pitchFamily="18" charset="0"/>
              </a:rPr>
              <a:t>__</a:t>
            </a:r>
            <a:r>
              <a:rPr lang="zh-CN" altLang="zh-CN" sz="3200" b="1" smtClean="0">
                <a:latin typeface="Times New Roman" panose="02020603050405020304" pitchFamily="18" charset="0"/>
              </a:rPr>
              <a:t>_____ </a:t>
            </a:r>
            <a:r>
              <a:rPr lang="zh-CN" altLang="zh-CN" sz="3200" b="1">
                <a:latin typeface="Times New Roman" panose="02020603050405020304" pitchFamily="18" charset="0"/>
              </a:rPr>
              <a:t>each other for the contract. </a:t>
            </a:r>
            <a:endParaRPr lang="en-US" altLang="zh-CN" sz="3200" b="1" smtClean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buClr>
                <a:srgbClr val="00CC00"/>
              </a:buClr>
            </a:pPr>
            <a:r>
              <a:rPr lang="zh-CN" altLang="zh-CN" sz="3200" b="1" smtClean="0">
                <a:latin typeface="Times New Roman" panose="02020603050405020304" pitchFamily="18" charset="0"/>
              </a:rPr>
              <a:t>3</a:t>
            </a:r>
            <a:r>
              <a:rPr lang="zh-CN" altLang="zh-CN" sz="3200" b="1">
                <a:latin typeface="Times New Roman" panose="02020603050405020304" pitchFamily="18" charset="0"/>
              </a:rPr>
              <a:t>. We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don</a:t>
            </a:r>
            <a:r>
              <a:rPr lang="en-US" altLang="zh-CN" sz="3200" b="1" smtClean="0">
                <a:latin typeface="Times New Roman" panose="02020603050405020304" pitchFamily="18" charset="0"/>
              </a:rPr>
              <a:t>’</a:t>
            </a:r>
            <a:r>
              <a:rPr lang="zh-CN" altLang="zh-CN" sz="3200" b="1" smtClean="0">
                <a:latin typeface="Times New Roman" panose="02020603050405020304" pitchFamily="18" charset="0"/>
              </a:rPr>
              <a:t>t </a:t>
            </a:r>
            <a:r>
              <a:rPr lang="zh-CN" altLang="zh-CN" sz="3200" b="1">
                <a:latin typeface="Times New Roman" panose="02020603050405020304" pitchFamily="18" charset="0"/>
              </a:rPr>
              <a:t>only compete _____ medal, but friendship.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539750" y="2565400"/>
            <a:ext cx="450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00CC00"/>
              </a:buClr>
            </a:pPr>
            <a:r>
              <a:rPr lang="zh-CN" altLang="zh-CN" sz="2800" b="1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5432677" y="1268850"/>
            <a:ext cx="526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539750" y="3291685"/>
            <a:ext cx="2326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against/with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5147342" y="4077045"/>
            <a:ext cx="8114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for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31800" y="414338"/>
            <a:ext cx="283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即学即练</a:t>
            </a:r>
          </a:p>
        </p:txBody>
      </p:sp>
    </p:spTree>
    <p:extLst>
      <p:ext uri="{BB962C8B-B14F-4D97-AF65-F5344CB8AC3E}">
        <p14:creationId xmlns:p14="http://schemas.microsoft.com/office/powerpoint/2010/main" val="1067946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4" grpId="0" autoUpdateAnimBg="0"/>
      <p:bldP spid="717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39750" y="4797425"/>
            <a:ext cx="8001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May I ___________________ the game? </a:t>
            </a:r>
          </a:p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____ the Party/ League/ army/ a club</a:t>
            </a:r>
            <a:r>
              <a:rPr lang="zh-CN" altLang="zh-CN" sz="320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Why not ___________ playing basketball?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11150" y="588963"/>
            <a:ext cx="84582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join</a:t>
            </a:r>
            <a:r>
              <a:rPr lang="zh-CN" altLang="zh-CN" sz="3200" b="1">
                <a:solidFill>
                  <a:srgbClr val="0000FF"/>
                </a:solidFill>
                <a:latin typeface="Tahoma" panose="020B0604030504040204" pitchFamily="34" charset="0"/>
              </a:rPr>
              <a:t>  </a:t>
            </a:r>
            <a:r>
              <a:rPr lang="zh-CN" altLang="zh-CN" sz="3200" b="1">
                <a:latin typeface="Tahoma" panose="020B0604030504040204" pitchFamily="34" charset="0"/>
              </a:rPr>
              <a:t>加入(某党派、某组织或某社会团体)</a:t>
            </a:r>
          </a:p>
          <a:p>
            <a:pPr>
              <a:spcBef>
                <a:spcPct val="50000"/>
              </a:spcBef>
            </a:pPr>
            <a:r>
              <a:rPr lang="zh-CN" altLang="zh-CN" sz="3200" b="1">
                <a:latin typeface="Tahoma" panose="020B0604030504040204" pitchFamily="34" charset="0"/>
              </a:rPr>
              <a:t>    </a:t>
            </a: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join in</a:t>
            </a:r>
            <a:r>
              <a:rPr lang="zh-CN" altLang="zh-CN" sz="3200" b="1">
                <a:latin typeface="Tahoma" panose="020B0604030504040204" pitchFamily="34" charset="0"/>
              </a:rPr>
              <a:t>   参加，参与（活动）</a:t>
            </a:r>
          </a:p>
          <a:p>
            <a:pPr>
              <a:spcBef>
                <a:spcPct val="50000"/>
              </a:spcBef>
            </a:pPr>
            <a:r>
              <a:rPr lang="zh-CN" altLang="zh-CN" sz="3200" b="1">
                <a:latin typeface="Tahoma" panose="020B0604030504040204" pitchFamily="34" charset="0"/>
              </a:rPr>
              <a:t>    </a:t>
            </a: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take part (in)</a:t>
            </a:r>
            <a:r>
              <a:rPr lang="zh-CN" altLang="zh-CN" sz="2800" b="1">
                <a:latin typeface="Times New Roman" panose="02020603050405020304" pitchFamily="18" charset="0"/>
              </a:rPr>
              <a:t> 参加，参与（活动）＝ </a:t>
            </a:r>
            <a:r>
              <a:rPr lang="zh-CN" altLang="zh-CN" sz="3200" b="1">
                <a:latin typeface="Times New Roman" panose="02020603050405020304" pitchFamily="18" charset="0"/>
              </a:rPr>
              <a:t>join in</a:t>
            </a:r>
          </a:p>
          <a:p>
            <a:pPr>
              <a:spcBef>
                <a:spcPct val="50000"/>
              </a:spcBef>
            </a:pPr>
            <a:r>
              <a:rPr lang="zh-CN" altLang="zh-CN" sz="3200" b="1">
                <a:latin typeface="Tahoma" panose="020B0604030504040204" pitchFamily="34" charset="0"/>
              </a:rPr>
              <a:t>    </a:t>
            </a: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join sb</a:t>
            </a:r>
            <a:r>
              <a:rPr lang="zh-CN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  <a:r>
              <a:rPr lang="zh-CN" altLang="zh-CN" sz="3200" b="1">
                <a:latin typeface="Tahoma" panose="020B0604030504040204" pitchFamily="34" charset="0"/>
              </a:rPr>
              <a:t>   和某人一起……</a:t>
            </a:r>
          </a:p>
          <a:p>
            <a:pPr>
              <a:spcBef>
                <a:spcPct val="50000"/>
              </a:spcBef>
            </a:pPr>
            <a:r>
              <a:rPr lang="zh-CN" altLang="zh-CN" sz="3200" b="1">
                <a:latin typeface="Tahoma" panose="020B0604030504040204" pitchFamily="34" charset="0"/>
              </a:rPr>
              <a:t>    </a:t>
            </a: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join sb in sth./doing sth.</a:t>
            </a:r>
            <a:r>
              <a:rPr lang="zh-CN" altLang="zh-CN" sz="3200" b="1">
                <a:latin typeface="Tahoma" panose="020B0604030504040204" pitchFamily="34" charset="0"/>
              </a:rPr>
              <a:t>  和某人一起做……</a:t>
            </a:r>
          </a:p>
          <a:p>
            <a:pPr>
              <a:spcBef>
                <a:spcPct val="50000"/>
              </a:spcBef>
            </a:pPr>
            <a:r>
              <a:rPr lang="zh-CN" altLang="zh-CN" b="1"/>
              <a:t>      </a:t>
            </a:r>
            <a:r>
              <a:rPr lang="zh-CN" altLang="zh-CN" b="1">
                <a:solidFill>
                  <a:srgbClr val="0000FF"/>
                </a:solidFill>
              </a:rPr>
              <a:t> </a:t>
            </a: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attend</a:t>
            </a:r>
            <a:r>
              <a:rPr lang="zh-CN" altLang="zh-CN" sz="3200" b="1">
                <a:latin typeface="Times New Roman" panose="02020603050405020304" pitchFamily="18" charset="0"/>
              </a:rPr>
              <a:t>表示参加会议（聚会）等</a:t>
            </a:r>
          </a:p>
        </p:txBody>
      </p:sp>
      <p:sp>
        <p:nvSpPr>
          <p:cNvPr id="9220" name="AutoShape 8"/>
          <p:cNvSpPr>
            <a:spLocks/>
          </p:cNvSpPr>
          <p:nvPr/>
        </p:nvSpPr>
        <p:spPr bwMode="auto">
          <a:xfrm>
            <a:off x="395288" y="765174"/>
            <a:ext cx="288925" cy="3815905"/>
          </a:xfrm>
          <a:prstGeom prst="leftBrace">
            <a:avLst>
              <a:gd name="adj1" fmla="val 8516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979820" y="4787900"/>
            <a:ext cx="3443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take part in/join in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611188" y="5445125"/>
            <a:ext cx="860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join</a:t>
            </a: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2339975" y="6021388"/>
            <a:ext cx="19351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join</a:t>
            </a:r>
            <a:r>
              <a:rPr lang="zh-CN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us</a:t>
            </a:r>
            <a:r>
              <a:rPr lang="zh-CN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23850" y="0"/>
            <a:ext cx="8217314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zh-CN" sz="3600" b="1">
                <a:latin typeface="Times New Roman" panose="02020603050405020304" pitchFamily="18" charset="0"/>
              </a:rPr>
              <a:t>2.take part in, join, join in, attend的区别</a:t>
            </a:r>
          </a:p>
        </p:txBody>
      </p:sp>
    </p:spTree>
    <p:extLst>
      <p:ext uri="{BB962C8B-B14F-4D97-AF65-F5344CB8AC3E}">
        <p14:creationId xmlns:p14="http://schemas.microsoft.com/office/powerpoint/2010/main" val="120701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9220" grpId="0" animBg="1"/>
      <p:bldP spid="8197" grpId="0" build="p" autoUpdateAnimBg="0"/>
      <p:bldP spid="8197" grpId="1" build="allAtOnce" autoUpdateAnimBg="0"/>
      <p:bldP spid="8198" grpId="0" build="p" autoUpdateAnimBg="0"/>
      <p:bldP spid="8199" grpId="0" build="p" autoUpdateAnimBg="0"/>
      <p:bldP spid="820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99614" y="1101499"/>
            <a:ext cx="81534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1. Our headmaster will___ us in the</a:t>
            </a:r>
          </a:p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discussion this afternoon.</a:t>
            </a:r>
          </a:p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A. take part in      	B. join in        </a:t>
            </a:r>
          </a:p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C. join          		D. attend</a:t>
            </a:r>
          </a:p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2. How many ___ will you ___?</a:t>
            </a:r>
          </a:p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A. incidents, join       B. events, join in </a:t>
            </a:r>
          </a:p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C. accidents, attend   D. games, enter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716010" y="1114427"/>
            <a:ext cx="539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31900" y="3490349"/>
            <a:ext cx="539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76250" y="401638"/>
            <a:ext cx="283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即学即练</a:t>
            </a:r>
          </a:p>
        </p:txBody>
      </p:sp>
    </p:spTree>
    <p:extLst>
      <p:ext uri="{BB962C8B-B14F-4D97-AF65-F5344CB8AC3E}">
        <p14:creationId xmlns:p14="http://schemas.microsoft.com/office/powerpoint/2010/main" val="2457181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93725" y="503238"/>
            <a:ext cx="8118475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3. My grandpa was in the Red Army, </a:t>
            </a:r>
          </a:p>
          <a:p>
            <a:pPr>
              <a:lnSpc>
                <a:spcPct val="11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and he ___ the Long March.</a:t>
            </a:r>
          </a:p>
          <a:p>
            <a:pPr>
              <a:lnSpc>
                <a:spcPct val="11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A. joined     	B. took part in      </a:t>
            </a:r>
          </a:p>
          <a:p>
            <a:pPr>
              <a:lnSpc>
                <a:spcPct val="11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C. attended     	D. join</a:t>
            </a:r>
          </a:p>
          <a:p>
            <a:pPr>
              <a:lnSpc>
                <a:spcPct val="11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4. There will be a lecture tomorrow; </a:t>
            </a:r>
          </a:p>
          <a:p>
            <a:pPr>
              <a:lnSpc>
                <a:spcPct val="11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all those who want to ___, please raise your hands.</a:t>
            </a:r>
          </a:p>
          <a:p>
            <a:pPr>
              <a:lnSpc>
                <a:spcPct val="11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A. join                 B. attend     </a:t>
            </a:r>
          </a:p>
          <a:p>
            <a:pPr>
              <a:lnSpc>
                <a:spcPct val="11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C. take a part     D. take part in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483855" y="1052835"/>
            <a:ext cx="539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932025" y="3212985"/>
            <a:ext cx="539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77766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07690" y="0"/>
            <a:ext cx="8893175" cy="6552455"/>
          </a:xfrm>
        </p:spPr>
        <p:txBody>
          <a:bodyPr>
            <a:noAutofit/>
          </a:bodyPr>
          <a:lstStyle/>
          <a:p>
            <a:pPr marL="609600" indent="-6096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Pausanias, who was a Greek writer 2,000 years ago, has come </a:t>
            </a:r>
            <a:r>
              <a:rPr lang="zh-CN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 a magical journey</a:t>
            </a:r>
            <a:r>
              <a:rPr lang="zh-CN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zh-CN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find out</a:t>
            </a:r>
            <a:r>
              <a:rPr lang="zh-CN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about</a:t>
            </a:r>
            <a:r>
              <a:rPr lang="zh-CN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present day Olympic Games. (P9)</a:t>
            </a:r>
          </a:p>
          <a:p>
            <a:pPr marL="609600" indent="-6096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32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Pausanias是2000前的一位希腊作家，他做了一次魔幻的旅行，来打听当代奥林匹克运动会的情况。</a:t>
            </a:r>
            <a:endParaRPr lang="en-US" altLang="zh-CN" sz="320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find out about  </a:t>
            </a:r>
            <a:r>
              <a:rPr lang="zh-CN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弄清有关……的情况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en-US" altLang="zh-CN" sz="3200" b="1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eg. The police are trying hard to find out about the accident.</a:t>
            </a:r>
            <a:endParaRPr lang="en-US" altLang="zh-CN" sz="3200" b="1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32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警察正尽力查出事故的情况。</a:t>
            </a:r>
          </a:p>
        </p:txBody>
      </p:sp>
    </p:spTree>
    <p:extLst>
      <p:ext uri="{BB962C8B-B14F-4D97-AF65-F5344CB8AC3E}">
        <p14:creationId xmlns:p14="http://schemas.microsoft.com/office/powerpoint/2010/main" val="367392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7950" y="693738"/>
            <a:ext cx="8785225" cy="610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  <a:buFont typeface="Arial" panose="020B0604020202020204" pitchFamily="34" charset="0"/>
              <a:buAutoNum type="arabicParenBoth"/>
            </a:pPr>
            <a:r>
              <a:rPr lang="zh-CN" altLang="zh-CN" sz="3200" b="1">
                <a:latin typeface="Times New Roman" panose="02020603050405020304" pitchFamily="18" charset="0"/>
              </a:rPr>
              <a:t>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It</a:t>
            </a:r>
            <a:r>
              <a:rPr lang="en-US" altLang="zh-CN" sz="3200" b="1" smtClean="0">
                <a:latin typeface="Times New Roman" panose="02020603050405020304" pitchFamily="18" charset="0"/>
              </a:rPr>
              <a:t>’</a:t>
            </a:r>
            <a:r>
              <a:rPr lang="zh-CN" altLang="zh-CN" sz="3200" b="1" smtClean="0">
                <a:latin typeface="Times New Roman" panose="02020603050405020304" pitchFamily="18" charset="0"/>
              </a:rPr>
              <a:t>s </a:t>
            </a:r>
            <a:r>
              <a:rPr lang="zh-CN" altLang="zh-CN" sz="3200" b="1">
                <a:latin typeface="Times New Roman" panose="02020603050405020304" pitchFamily="18" charset="0"/>
              </a:rPr>
              <a:t>so boring to wait here,  John, go to _______ when the plane will arrive, will you?</a:t>
            </a:r>
          </a:p>
          <a:p>
            <a:pPr>
              <a:lnSpc>
                <a:spcPct val="17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(2）On the way home I _____ a watch lying on the road. </a:t>
            </a:r>
          </a:p>
          <a:p>
            <a:pPr>
              <a:lnSpc>
                <a:spcPct val="17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(3)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They</a:t>
            </a:r>
            <a:r>
              <a:rPr lang="en-US" altLang="zh-CN" sz="3200" b="1" smtClean="0">
                <a:latin typeface="Times New Roman" panose="02020603050405020304" pitchFamily="18" charset="0"/>
              </a:rPr>
              <a:t>’</a:t>
            </a:r>
            <a:r>
              <a:rPr lang="zh-CN" altLang="zh-CN" sz="3200" b="1" smtClean="0">
                <a:latin typeface="Times New Roman" panose="02020603050405020304" pitchFamily="18" charset="0"/>
              </a:rPr>
              <a:t>re </a:t>
            </a:r>
            <a:r>
              <a:rPr lang="zh-CN" altLang="zh-CN" sz="3200" b="1">
                <a:latin typeface="Times New Roman" panose="02020603050405020304" pitchFamily="18" charset="0"/>
              </a:rPr>
              <a:t>trying to ________ the secret.</a:t>
            </a:r>
          </a:p>
          <a:p>
            <a:r>
              <a:rPr lang="zh-CN" altLang="zh-CN" sz="3200" b="1">
                <a:latin typeface="Times New Roman" panose="02020603050405020304" pitchFamily="18" charset="0"/>
              </a:rPr>
              <a:t>(4) Columbus __________ America in 1492.</a:t>
            </a:r>
          </a:p>
          <a:p>
            <a:r>
              <a:rPr lang="zh-CN" altLang="zh-CN" sz="3200" b="1">
                <a:latin typeface="Times New Roman" panose="02020603050405020304" pitchFamily="18" charset="0"/>
              </a:rPr>
              <a:t>(5) Can you ________ Mr.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Liu</a:t>
            </a:r>
            <a:r>
              <a:rPr lang="en-US" altLang="zh-CN" sz="3200" b="1" smtClean="0">
                <a:latin typeface="Times New Roman" panose="02020603050405020304" pitchFamily="18" charset="0"/>
              </a:rPr>
              <a:t>’</a:t>
            </a:r>
            <a:r>
              <a:rPr lang="zh-CN" altLang="zh-CN" sz="3200" b="1" smtClean="0">
                <a:latin typeface="Times New Roman" panose="02020603050405020304" pitchFamily="18" charset="0"/>
              </a:rPr>
              <a:t>s </a:t>
            </a:r>
            <a:r>
              <a:rPr lang="zh-CN" altLang="zh-CN" sz="3200" b="1">
                <a:latin typeface="Times New Roman" panose="02020603050405020304" pitchFamily="18" charset="0"/>
              </a:rPr>
              <a:t>address for me?</a:t>
            </a:r>
          </a:p>
          <a:p>
            <a:pPr>
              <a:lnSpc>
                <a:spcPct val="170000"/>
              </a:lnSpc>
            </a:pPr>
            <a:endParaRPr lang="zh-CN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8313" y="1714784"/>
            <a:ext cx="1547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find out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281488" y="2544762"/>
            <a:ext cx="1198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found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84403" y="158020"/>
            <a:ext cx="42227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find /find out / discover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106862" y="4190433"/>
            <a:ext cx="1547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find out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654300" y="4880202"/>
            <a:ext cx="2036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discovered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339845" y="5294311"/>
            <a:ext cx="15478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find out</a:t>
            </a:r>
          </a:p>
        </p:txBody>
      </p:sp>
    </p:spTree>
    <p:extLst>
      <p:ext uri="{BB962C8B-B14F-4D97-AF65-F5344CB8AC3E}">
        <p14:creationId xmlns:p14="http://schemas.microsoft.com/office/powerpoint/2010/main" val="961152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utoUpdateAnimBg="0"/>
      <p:bldP spid="12293" grpId="0" autoUpdateAnimBg="0"/>
      <p:bldP spid="12294" grpId="0" autoUpdateAnimBg="0"/>
      <p:bldP spid="12295" grpId="0" autoUpdateAnimBg="0"/>
      <p:bldP spid="122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010463"/>
              </p:ext>
            </p:extLst>
          </p:nvPr>
        </p:nvGraphicFramePr>
        <p:xfrm>
          <a:off x="222250" y="869950"/>
          <a:ext cx="6762750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r:id="rId3" imgW="7326984" imgH="5142857" progId="">
                  <p:embed/>
                </p:oleObj>
              </mc:Choice>
              <mc:Fallback>
                <p:oleObj r:id="rId3" imgW="7326984" imgH="5142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47" t="4147" r="1947" b="3172"/>
                      <a:stretch>
                        <a:fillRect/>
                      </a:stretch>
                    </p:blipFill>
                    <p:spPr bwMode="auto">
                      <a:xfrm>
                        <a:off x="222250" y="869950"/>
                        <a:ext cx="6762750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051050" y="32131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olidFill>
                  <a:srgbClr val="CC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Asia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42988" y="2205038"/>
            <a:ext cx="1338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Europe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43213" y="2133600"/>
            <a:ext cx="1276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Africa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41825" y="2276475"/>
            <a:ext cx="1570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America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48063" y="3213100"/>
            <a:ext cx="1528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Oceania</a:t>
            </a:r>
          </a:p>
        </p:txBody>
      </p:sp>
      <p:pic>
        <p:nvPicPr>
          <p:cNvPr id="6152" name="Picture 8" descr="fr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869950"/>
            <a:ext cx="43195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92600"/>
            <a:ext cx="4537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07950" y="5314950"/>
            <a:ext cx="8820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The five interlocking rings stand for friendship of five continents.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79388" y="-26988"/>
            <a:ext cx="6624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7092950" y="765175"/>
            <a:ext cx="2160588" cy="4057650"/>
            <a:chOff x="0" y="0"/>
            <a:chExt cx="1361" cy="2556"/>
          </a:xfrm>
        </p:grpSpPr>
        <p:sp>
          <p:nvSpPr>
            <p:cNvPr id="2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7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i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united</a:t>
              </a: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0" y="652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i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equity</a:t>
              </a:r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0" y="1271"/>
              <a:ext cx="10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3200" b="1" i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open</a:t>
              </a:r>
            </a:p>
          </p:txBody>
        </p:sp>
        <p:sp>
          <p:nvSpPr>
            <p:cNvPr id="6161" name="Text Box 16"/>
            <p:cNvSpPr txBox="1">
              <a:spLocks noChangeArrowheads="1"/>
            </p:cNvSpPr>
            <p:nvPr/>
          </p:nvSpPr>
          <p:spPr bwMode="auto">
            <a:xfrm>
              <a:off x="0" y="1949"/>
              <a:ext cx="136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 i="1">
                  <a:latin typeface="Times New Roman" panose="02020603050405020304" pitchFamily="18" charset="0"/>
                </a:rPr>
                <a:t>friendship</a:t>
              </a:r>
            </a:p>
          </p:txBody>
        </p:sp>
        <p:sp>
          <p:nvSpPr>
            <p:cNvPr id="3" name="Text Box 17"/>
            <p:cNvSpPr txBox="1">
              <a:spLocks noChangeArrowheads="1"/>
            </p:cNvSpPr>
            <p:nvPr/>
          </p:nvSpPr>
          <p:spPr bwMode="auto">
            <a:xfrm>
              <a:off x="136" y="302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团结</a:t>
              </a:r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133" y="982"/>
              <a:ext cx="10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平等</a:t>
              </a:r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109" y="1618"/>
              <a:ext cx="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坦城</a:t>
              </a:r>
            </a:p>
          </p:txBody>
        </p:sp>
        <p:sp>
          <p:nvSpPr>
            <p:cNvPr id="6164" name="Text Box 20"/>
            <p:cNvSpPr txBox="1">
              <a:spLocks noChangeArrowheads="1"/>
            </p:cNvSpPr>
            <p:nvPr/>
          </p:nvSpPr>
          <p:spPr bwMode="auto">
            <a:xfrm>
              <a:off x="136" y="2268"/>
              <a:ext cx="11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友谊</a:t>
              </a:r>
            </a:p>
          </p:txBody>
        </p:sp>
      </p:grpSp>
      <p:pic>
        <p:nvPicPr>
          <p:cNvPr id="6157" name="图片 1" descr="新课导入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7" y="211138"/>
            <a:ext cx="23447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  <p:bldP spid="6150" grpId="0" autoUpdateAnimBg="0"/>
      <p:bldP spid="6151" grpId="0" autoUpdateAnimBg="0"/>
      <p:bldP spid="615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9750" y="1254108"/>
            <a:ext cx="828040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find out 经过努力有意的去“找， 打听，弄清楚”。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find 找到，发现某东西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discover 发现本来就存在但尚未被人发现的东西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9750" y="477838"/>
            <a:ext cx="1254125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注意:</a:t>
            </a:r>
          </a:p>
        </p:txBody>
      </p:sp>
    </p:spTree>
    <p:extLst>
      <p:ext uri="{BB962C8B-B14F-4D97-AF65-F5344CB8AC3E}">
        <p14:creationId xmlns:p14="http://schemas.microsoft.com/office/powerpoint/2010/main" val="2010357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8280400" cy="62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0363" indent="-36036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152525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74813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1971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719388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76588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633788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90988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548188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5000"/>
              </a:lnSpc>
            </a:pPr>
            <a:r>
              <a:rPr lang="zh-CN" altLang="zh-CN" sz="3600" b="1">
                <a:latin typeface="Times New Roman" panose="02020603050405020304" pitchFamily="18" charset="0"/>
              </a:rPr>
              <a:t>4. interview 采访, 会见, 面试</a:t>
            </a:r>
          </a:p>
          <a:p>
            <a:r>
              <a:rPr lang="zh-CN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zh-CN" sz="3200" b="1">
                <a:latin typeface="Times New Roman" panose="02020603050405020304" pitchFamily="18" charset="0"/>
              </a:rPr>
              <a:t>eg. Tomorrow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I</a:t>
            </a:r>
            <a:r>
              <a:rPr lang="en-US" altLang="zh-CN" sz="3200" b="1" smtClean="0">
                <a:latin typeface="Times New Roman" panose="02020603050405020304" pitchFamily="18" charset="0"/>
              </a:rPr>
              <a:t>’</a:t>
            </a:r>
            <a:r>
              <a:rPr lang="zh-CN" altLang="zh-CN" sz="3200" b="1" smtClean="0">
                <a:latin typeface="Times New Roman" panose="02020603050405020304" pitchFamily="18" charset="0"/>
              </a:rPr>
              <a:t>ll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have an interview</a:t>
            </a:r>
            <a:r>
              <a:rPr lang="zh-CN" altLang="zh-CN" sz="3200" b="1">
                <a:latin typeface="Times New Roman" panose="02020603050405020304" pitchFamily="18" charset="0"/>
              </a:rPr>
              <a:t> for a new job. </a:t>
            </a:r>
          </a:p>
          <a:p>
            <a:r>
              <a:rPr lang="zh-CN" altLang="zh-CN" sz="3200" b="1">
                <a:latin typeface="Times New Roman" panose="02020603050405020304" pitchFamily="18" charset="0"/>
              </a:rPr>
              <a:t>   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zh-CN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have an interview</a:t>
            </a:r>
            <a:endParaRPr lang="zh-CN" altLang="zh-CN" sz="3200" b="1">
              <a:latin typeface="Times New Roman" panose="02020603050405020304" pitchFamily="18" charset="0"/>
            </a:endParaRPr>
          </a:p>
          <a:p>
            <a:r>
              <a:rPr lang="zh-CN" altLang="zh-CN" sz="3200" b="1">
                <a:latin typeface="Times New Roman" panose="02020603050405020304" pitchFamily="18" charset="0"/>
              </a:rPr>
              <a:t>        a job / telephone / TV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interview</a:t>
            </a:r>
            <a:endParaRPr lang="zh-CN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     I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interviewed </a:t>
            </a:r>
            <a:r>
              <a:rPr lang="zh-CN" altLang="zh-CN" sz="3200" b="1">
                <a:latin typeface="Times New Roman" panose="02020603050405020304" pitchFamily="18" charset="0"/>
              </a:rPr>
              <a:t>20 people for the job.</a:t>
            </a:r>
          </a:p>
          <a:p>
            <a:r>
              <a:rPr lang="zh-CN" altLang="zh-CN" b="1">
                <a:solidFill>
                  <a:srgbClr val="FF0000"/>
                </a:solidFill>
              </a:rPr>
              <a:t>      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zh-CN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interview sb.</a:t>
            </a:r>
          </a:p>
          <a:p>
            <a:r>
              <a:rPr lang="zh-CN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    </a:t>
            </a:r>
            <a:endParaRPr lang="zh-CN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interviewer(采访者)</a:t>
            </a:r>
          </a:p>
          <a:p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interviewee(被采访者)</a:t>
            </a:r>
          </a:p>
          <a:p>
            <a:pPr>
              <a:lnSpc>
                <a:spcPct val="145000"/>
              </a:lnSpc>
            </a:pPr>
            <a:endParaRPr lang="zh-CN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61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107690" y="561975"/>
            <a:ext cx="8785225" cy="6296025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zh-CN" b="1" smtClean="0">
                <a:latin typeface="Times New Roman" panose="02020603050405020304" pitchFamily="18" charset="0"/>
              </a:rPr>
              <a:t>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5. I lived in </a:t>
            </a:r>
            <a:r>
              <a:rPr lang="zh-CN" altLang="zh-CN" sz="32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what</a:t>
            </a:r>
            <a:r>
              <a:rPr lang="zh-CN" altLang="zh-CN" sz="3200" b="1" smtClean="0">
                <a:latin typeface="Times New Roman" panose="02020603050405020304" pitchFamily="18" charset="0"/>
              </a:rPr>
              <a:t> you call “Ancient Greece” and I </a:t>
            </a:r>
            <a:r>
              <a:rPr lang="zh-CN" altLang="zh-CN" sz="32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used to</a:t>
            </a:r>
            <a:r>
              <a:rPr lang="zh-CN" altLang="zh-CN" sz="3200" b="1" smtClean="0">
                <a:latin typeface="Times New Roman" panose="02020603050405020304" pitchFamily="18" charset="0"/>
              </a:rPr>
              <a:t> write about the Olympic Games more than 2,000 years ago. (P9)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3200" b="1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我生活在你们所说的“古希腊”，我曾经写过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zh-CN" sz="3200" b="1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２０００年前奥林匹克运动会的情况。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zh-CN" sz="3200" b="1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</a:t>
            </a:r>
            <a:r>
              <a:rPr lang="zh-CN" altLang="zh-CN" sz="3200" b="1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引起宾语从句，并在从句中作call的宾语，“Ancient Greece”作宾补。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ea typeface="隶书" panose="02010509060101010101" pitchFamily="49" charset="-122"/>
              </a:rPr>
              <a:t>eg.</a:t>
            </a:r>
            <a:r>
              <a:rPr lang="zh-CN" altLang="zh-CN" sz="3200" b="1" smtClean="0">
                <a:solidFill>
                  <a:srgbClr val="0000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After a long journey, they came to </a:t>
            </a:r>
            <a:r>
              <a:rPr lang="zh-CN" altLang="zh-CN" sz="32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what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was called “Gebi Desert”.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zh-CN" sz="32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433388" y="819150"/>
            <a:ext cx="8280400" cy="467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1. After a long journey, they come to</a:t>
            </a:r>
          </a:p>
          <a:p>
            <a:pPr>
              <a:lnSpc>
                <a:spcPct val="13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____ was called Chinatown.</a:t>
            </a:r>
          </a:p>
          <a:p>
            <a:pPr>
              <a:lnSpc>
                <a:spcPct val="13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A. what  B. that  C. which   D. the place</a:t>
            </a:r>
          </a:p>
          <a:p>
            <a:pPr>
              <a:lnSpc>
                <a:spcPct val="13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2. At the dinner party they talked about</a:t>
            </a:r>
          </a:p>
          <a:p>
            <a:pPr>
              <a:lnSpc>
                <a:spcPct val="13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the people and things ___ they</a:t>
            </a:r>
          </a:p>
          <a:p>
            <a:pPr>
              <a:lnSpc>
                <a:spcPct val="13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remembered in senior high school.</a:t>
            </a:r>
          </a:p>
          <a:p>
            <a:pPr>
              <a:lnSpc>
                <a:spcPct val="13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A. which    B. that   C. what   D. whom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15760" y="1460500"/>
            <a:ext cx="539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33388" y="301625"/>
            <a:ext cx="283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即学即练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788015" y="3573010"/>
            <a:ext cx="539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77683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45925"/>
            <a:ext cx="9144000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 6.used to do sth.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    be/get used to doing sth.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    be used to do sth.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   eg. He is not used to getting up early.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  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       Wood can be used to make paper.                                                                               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  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       She used to live in that city.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95625" y="188775"/>
            <a:ext cx="6048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过去经常做某事（现在不做了）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0" y="888862"/>
            <a:ext cx="386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习惯做某事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95738" y="1641337"/>
            <a:ext cx="2808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被用来做某事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99745" y="3074849"/>
            <a:ext cx="2808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他不习惯早起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75670" y="4527412"/>
            <a:ext cx="3509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木头可用于造纸。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77900" y="5827575"/>
            <a:ext cx="4475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她以前住在那座城市里</a:t>
            </a:r>
          </a:p>
        </p:txBody>
      </p:sp>
    </p:spTree>
    <p:extLst>
      <p:ext uri="{BB962C8B-B14F-4D97-AF65-F5344CB8AC3E}">
        <p14:creationId xmlns:p14="http://schemas.microsoft.com/office/powerpoint/2010/main" val="269914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179695" y="764815"/>
            <a:ext cx="8567315" cy="6858000"/>
          </a:xfrm>
        </p:spPr>
        <p:txBody>
          <a:bodyPr/>
          <a:lstStyle/>
          <a:p>
            <a:pPr algn="just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</a:rPr>
              <a:t>7. …and both are held </a:t>
            </a:r>
            <a:r>
              <a:rPr lang="zh-CN" altLang="zh-CN" sz="32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every four years</a:t>
            </a:r>
            <a:r>
              <a:rPr lang="zh-CN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on a regular basis.</a:t>
            </a:r>
          </a:p>
          <a:p>
            <a:pPr algn="just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zh-CN" altLang="zh-CN" sz="32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zh-CN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.every+基数词+复数名词（或+序数词+单数名词）</a:t>
            </a:r>
          </a:p>
          <a:p>
            <a:pPr algn="just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zh-CN" altLang="zh-CN" sz="3200" b="1" smtClean="0">
                <a:solidFill>
                  <a:srgbClr val="FF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每两年（每隔一年）</a:t>
            </a:r>
          </a:p>
          <a:p>
            <a:pPr algn="just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</a:rPr>
              <a:t>   every two years/every second year</a:t>
            </a:r>
          </a:p>
          <a:p>
            <a:pPr algn="just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zh-CN" altLang="zh-CN" sz="3200" b="1" smtClean="0">
                <a:solidFill>
                  <a:srgbClr val="FF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每四天（每隔三天）</a:t>
            </a:r>
          </a:p>
          <a:p>
            <a:pPr algn="just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</a:rPr>
              <a:t>   every four days/every fourth day</a:t>
            </a:r>
          </a:p>
        </p:txBody>
      </p:sp>
    </p:spTree>
    <p:extLst>
      <p:ext uri="{BB962C8B-B14F-4D97-AF65-F5344CB8AC3E}">
        <p14:creationId xmlns:p14="http://schemas.microsoft.com/office/powerpoint/2010/main" val="130816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332785"/>
            <a:ext cx="8229600" cy="2870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athletes who have reached the agreed standard for their event will </a:t>
            </a:r>
            <a:r>
              <a:rPr lang="zh-CN" altLang="zh-C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admitted</a:t>
            </a: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competitors.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只有达到他们各自项目标准的运动员才会被接受参加运动会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9388" y="2996970"/>
            <a:ext cx="864235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zh-CN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admit </a:t>
            </a:r>
            <a:r>
              <a:rPr lang="zh-CN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(admitted, admitted)</a:t>
            </a:r>
            <a:r>
              <a:rPr lang="zh-CN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  容许, 承认, 接纳</a:t>
            </a:r>
          </a:p>
          <a:p>
            <a:pPr>
              <a:lnSpc>
                <a:spcPct val="13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(1)The thief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admitted </a:t>
            </a:r>
            <a:r>
              <a:rPr lang="zh-CN" altLang="zh-CN" sz="3200" b="1">
                <a:latin typeface="Times New Roman" panose="02020603050405020304" pitchFamily="18" charset="0"/>
              </a:rPr>
              <a:t>his crime.</a:t>
            </a:r>
          </a:p>
          <a:p>
            <a:pPr>
              <a:lnSpc>
                <a:spcPct val="13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(2)I had to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admit that</a:t>
            </a:r>
            <a:r>
              <a:rPr lang="zh-CN" altLang="zh-CN" sz="3200" b="1">
                <a:latin typeface="Times New Roman" panose="02020603050405020304" pitchFamily="18" charset="0"/>
              </a:rPr>
              <a:t> I had done wrong.</a:t>
            </a:r>
          </a:p>
          <a:p>
            <a:pPr>
              <a:lnSpc>
                <a:spcPct val="13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(3)She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admitted having</a:t>
            </a:r>
            <a:r>
              <a:rPr lang="zh-CN" altLang="zh-CN" sz="3200" b="1">
                <a:latin typeface="Times New Roman" panose="02020603050405020304" pitchFamily="18" charset="0"/>
              </a:rPr>
              <a:t> stolen the necklace.</a:t>
            </a:r>
          </a:p>
          <a:p>
            <a:pPr>
              <a:lnSpc>
                <a:spcPct val="130000"/>
              </a:lnSpc>
            </a:pPr>
            <a:r>
              <a:rPr lang="zh-CN" altLang="zh-C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admit sth.  / admit doing sth.  /admit that-clause</a:t>
            </a:r>
          </a:p>
        </p:txBody>
      </p:sp>
    </p:spTree>
    <p:extLst>
      <p:ext uri="{BB962C8B-B14F-4D97-AF65-F5344CB8AC3E}">
        <p14:creationId xmlns:p14="http://schemas.microsoft.com/office/powerpoint/2010/main" val="12889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7950" y="620713"/>
            <a:ext cx="8964613" cy="511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(4)At last he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was admitted to</a:t>
            </a:r>
            <a:r>
              <a:rPr lang="zh-CN" altLang="zh-CN" sz="3200" b="1">
                <a:latin typeface="Times New Roman" panose="02020603050405020304" pitchFamily="18" charset="0"/>
              </a:rPr>
              <a:t>  Beijing University.</a:t>
            </a:r>
          </a:p>
          <a:p>
            <a:pPr>
              <a:lnSpc>
                <a:spcPct val="17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(5) He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was admitted as</a:t>
            </a:r>
            <a:r>
              <a:rPr lang="zh-CN" altLang="zh-CN" sz="3200" b="1">
                <a:latin typeface="Times New Roman" panose="02020603050405020304" pitchFamily="18" charset="0"/>
              </a:rPr>
              <a:t> a member of the baseball team</a:t>
            </a:r>
            <a:r>
              <a:rPr lang="zh-CN" altLang="zh-CN" sz="3200" b="1" smtClean="0">
                <a:latin typeface="Times New Roman" panose="02020603050405020304" pitchFamily="18" charset="0"/>
              </a:rPr>
              <a:t>.</a:t>
            </a:r>
            <a:endParaRPr lang="en-US" altLang="zh-CN" sz="3200" b="1" smtClean="0">
              <a:latin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zh-CN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zh-CN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zh-CN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250825" y="2636838"/>
            <a:ext cx="84248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3200" b="1" smtClean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smtClean="0">
                <a:latin typeface="Times New Roman" panose="02020603050405020304" pitchFamily="18" charset="0"/>
              </a:rPr>
              <a:t>be </a:t>
            </a:r>
            <a:r>
              <a:rPr lang="zh-CN" altLang="zh-CN" sz="3200" b="1">
                <a:latin typeface="Times New Roman" panose="02020603050405020304" pitchFamily="18" charset="0"/>
              </a:rPr>
              <a:t>admitted to  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让……进入,</a:t>
            </a:r>
            <a:r>
              <a:rPr lang="zh-CN" altLang="zh-CN" sz="3200" b="1">
                <a:solidFill>
                  <a:srgbClr val="FF0000"/>
                </a:solidFill>
              </a:rPr>
              <a:t>获准做某事</a:t>
            </a:r>
          </a:p>
          <a:p>
            <a:pPr>
              <a:lnSpc>
                <a:spcPct val="15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be admitted as  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作为……被接受</a:t>
            </a:r>
            <a:r>
              <a:rPr lang="zh-CN" altLang="zh-CN" sz="3200" b="1">
                <a:latin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zh-CN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11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allAtOnce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7338" y="954088"/>
            <a:ext cx="860583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1. Her mother ___ having read the letter.</a:t>
            </a:r>
          </a:p>
          <a:p>
            <a:pPr>
              <a:lnSpc>
                <a:spcPct val="11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A. thought                      B. considered   </a:t>
            </a:r>
          </a:p>
          <a:p>
            <a:pPr>
              <a:lnSpc>
                <a:spcPct val="11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C. admitted                    D. advised</a:t>
            </a:r>
          </a:p>
          <a:p>
            <a:pPr>
              <a:lnSpc>
                <a:spcPct val="11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2. He admitted _____ a lie.</a:t>
            </a:r>
          </a:p>
          <a:p>
            <a:pPr>
              <a:lnSpc>
                <a:spcPct val="11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A. telling   B. to tell   C. to telling   D. tell</a:t>
            </a:r>
          </a:p>
          <a:p>
            <a:pPr>
              <a:lnSpc>
                <a:spcPct val="11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3. It was lucky for him to be admitted ____ the dream university he had longed for.</a:t>
            </a:r>
          </a:p>
          <a:p>
            <a:pPr>
              <a:lnSpc>
                <a:spcPct val="11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A. as    B. to    C. with   D. for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987890" y="954088"/>
            <a:ext cx="539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96863" y="368300"/>
            <a:ext cx="283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即学即练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347915" y="2661659"/>
            <a:ext cx="539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164180" y="3789025"/>
            <a:ext cx="539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2813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57518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58658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CN" sz="32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32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summer Olympics </a:t>
            </a:r>
            <a:r>
              <a:rPr lang="zh-CN" altLang="zh-CN" sz="32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zh-CN" altLang="zh-CN" sz="3200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have the running races, together with swimming, sailing and all the team sports</a:t>
            </a:r>
            <a:r>
              <a:rPr lang="zh-CN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跑步，游泳，划船和一些团体项目是在夏季运动会上进行。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句子结构：强调句+together with.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只有多训练</a:t>
            </a:r>
            <a:r>
              <a:rPr lang="en-US" altLang="zh-CN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zh-CN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你才能提高你的听，说，读，写能力。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by practicing more that you can improve your listening ability, together with speaking ability and writing ability.</a:t>
            </a:r>
          </a:p>
        </p:txBody>
      </p:sp>
      <p:pic>
        <p:nvPicPr>
          <p:cNvPr id="2355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1" y="188775"/>
            <a:ext cx="3371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45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082799" y="266701"/>
            <a:ext cx="5026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chemeClr val="hlink"/>
                </a:solidFill>
                <a:latin typeface="Comic Sans MS" panose="030F0702030302020204" pitchFamily="66" charset="0"/>
              </a:rPr>
              <a:t>the Olympic motto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187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660066"/>
                </a:solidFill>
                <a:latin typeface="Bookman Old Style" panose="02050604050505020204" pitchFamily="18" charset="0"/>
              </a:rPr>
              <a:t>Swifter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708400" y="1341438"/>
            <a:ext cx="177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9900"/>
                </a:solidFill>
                <a:latin typeface="Bookman Old Style" panose="02050604050505020204" pitchFamily="18" charset="0"/>
              </a:rPr>
              <a:t>Higher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705600" y="1066800"/>
            <a:ext cx="2239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Bookman Old Style" panose="02050604050505020204" pitchFamily="18" charset="0"/>
              </a:rPr>
              <a:t>Stronger</a:t>
            </a:r>
          </a:p>
        </p:txBody>
      </p:sp>
      <p:pic>
        <p:nvPicPr>
          <p:cNvPr id="7175" name="Picture 7" descr="000143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513134"/>
            <a:ext cx="3132137" cy="434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3" y="2513134"/>
            <a:ext cx="2963419" cy="43320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792" y="2513134"/>
            <a:ext cx="3030071" cy="433206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MI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-2973" y="476795"/>
            <a:ext cx="9144000" cy="15843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No other country could join in, </a:t>
            </a:r>
            <a:r>
              <a:rPr lang="zh-CN" altLang="zh-CN" sz="32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</a:t>
            </a: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could slaves or women.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用作连词，引起倒装句，意为“也不”。</a:t>
            </a: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19712" y="1915307"/>
            <a:ext cx="8280400" cy="33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---Do you know Jim quarreled with his brother?</a:t>
            </a:r>
            <a:br>
              <a:rPr lang="zh-CN" altLang="zh-CN" sz="3200" b="1">
                <a:latin typeface="Times New Roman" panose="02020603050405020304" pitchFamily="18" charset="0"/>
              </a:rPr>
            </a:br>
            <a:r>
              <a:rPr lang="zh-CN" altLang="zh-CN" sz="3200" b="1">
                <a:latin typeface="Times New Roman" panose="02020603050405020304" pitchFamily="18" charset="0"/>
              </a:rPr>
              <a:t>---I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don</a:t>
            </a:r>
            <a:r>
              <a:rPr lang="en-US" altLang="zh-CN" sz="3200" b="1" smtClean="0">
                <a:latin typeface="Times New Roman" panose="02020603050405020304" pitchFamily="18" charset="0"/>
              </a:rPr>
              <a:t>’</a:t>
            </a:r>
            <a:r>
              <a:rPr lang="zh-CN" altLang="zh-CN" sz="3200" b="1" smtClean="0">
                <a:latin typeface="Times New Roman" panose="02020603050405020304" pitchFamily="18" charset="0"/>
              </a:rPr>
              <a:t>t </a:t>
            </a:r>
            <a:r>
              <a:rPr lang="zh-CN" altLang="zh-CN" sz="3200" b="1">
                <a:latin typeface="Times New Roman" panose="02020603050405020304" pitchFamily="18" charset="0"/>
              </a:rPr>
              <a:t>know, _____.</a:t>
            </a:r>
            <a:br>
              <a:rPr lang="zh-CN" altLang="zh-CN" sz="3200" b="1">
                <a:latin typeface="Times New Roman" panose="02020603050405020304" pitchFamily="18" charset="0"/>
              </a:rPr>
            </a:br>
            <a:r>
              <a:rPr lang="zh-CN" altLang="zh-CN" sz="3200" b="1">
                <a:latin typeface="Times New Roman" panose="02020603050405020304" pitchFamily="18" charset="0"/>
              </a:rPr>
              <a:t>A. nor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don</a:t>
            </a:r>
            <a:r>
              <a:rPr lang="en-US" altLang="zh-CN" sz="3200" b="1" smtClean="0">
                <a:latin typeface="Times New Roman" panose="02020603050405020304" pitchFamily="18" charset="0"/>
              </a:rPr>
              <a:t>’</a:t>
            </a:r>
            <a:r>
              <a:rPr lang="zh-CN" altLang="zh-CN" sz="3200" b="1" smtClean="0">
                <a:latin typeface="Times New Roman" panose="02020603050405020304" pitchFamily="18" charset="0"/>
              </a:rPr>
              <a:t>t </a:t>
            </a:r>
            <a:r>
              <a:rPr lang="zh-CN" altLang="zh-CN" sz="3200" b="1">
                <a:latin typeface="Times New Roman" panose="02020603050405020304" pitchFamily="18" charset="0"/>
              </a:rPr>
              <a:t>I care　　      B. nor do I care　　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C. I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don</a:t>
            </a:r>
            <a:r>
              <a:rPr lang="en-US" altLang="zh-CN" sz="3200" b="1" smtClean="0">
                <a:latin typeface="Times New Roman" panose="02020603050405020304" pitchFamily="18" charset="0"/>
              </a:rPr>
              <a:t>’</a:t>
            </a:r>
            <a:r>
              <a:rPr lang="zh-CN" altLang="zh-CN" sz="3200" b="1" smtClean="0">
                <a:latin typeface="Times New Roman" panose="02020603050405020304" pitchFamily="18" charset="0"/>
              </a:rPr>
              <a:t>t </a:t>
            </a:r>
            <a:r>
              <a:rPr lang="zh-CN" altLang="zh-CN" sz="3200" b="1">
                <a:latin typeface="Times New Roman" panose="02020603050405020304" pitchFamily="18" charset="0"/>
              </a:rPr>
              <a:t>care neither　　D. I don't care also</a:t>
            </a:r>
            <a:br>
              <a:rPr lang="zh-CN" altLang="zh-CN" sz="3200" b="1">
                <a:latin typeface="Times New Roman" panose="02020603050405020304" pitchFamily="18" charset="0"/>
              </a:rPr>
            </a:br>
            <a:endParaRPr lang="zh-CN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2737" y="4652157"/>
            <a:ext cx="7921625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1) Tom can speak French. _____ can Jack.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2) 一I won't do such a thing.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zh-CN" sz="3200" b="1">
                <a:latin typeface="Times New Roman" panose="02020603050405020304" pitchFamily="18" charset="0"/>
              </a:rPr>
              <a:t>    －_______________will I．</a:t>
            </a:r>
            <a:endParaRPr lang="zh-CN" altLang="zh-CN" sz="3200">
              <a:latin typeface="Times New Roman" panose="02020603050405020304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072687" y="4652157"/>
            <a:ext cx="1009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So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400800" y="5733244"/>
            <a:ext cx="3025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Neither／Nor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561387" y="3067832"/>
            <a:ext cx="576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4349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utoUpdateAnimBg="0"/>
      <p:bldP spid="23558" grpId="0" autoUpdateAnimBg="0"/>
      <p:bldP spid="2355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9388" y="0"/>
            <a:ext cx="8964612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endParaRPr lang="zh-CN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AutoNum type="arabicParenBoth"/>
            </a:pPr>
            <a:r>
              <a:rPr lang="zh-CN" altLang="zh-CN" sz="3200" b="1">
                <a:latin typeface="Times New Roman" panose="02020603050405020304" pitchFamily="18" charset="0"/>
              </a:rPr>
              <a:t>. I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didn</a:t>
            </a:r>
            <a:r>
              <a:rPr lang="en-US" altLang="zh-CN" sz="3200" b="1" smtClean="0">
                <a:latin typeface="Times New Roman" panose="02020603050405020304" pitchFamily="18" charset="0"/>
              </a:rPr>
              <a:t>’</a:t>
            </a:r>
            <a:r>
              <a:rPr lang="zh-CN" altLang="zh-CN" sz="3200" b="1" smtClean="0">
                <a:latin typeface="Times New Roman" panose="02020603050405020304" pitchFamily="18" charset="0"/>
              </a:rPr>
              <a:t>t </a:t>
            </a:r>
            <a:r>
              <a:rPr lang="zh-CN" altLang="zh-CN" sz="3200" b="1">
                <a:latin typeface="Times New Roman" panose="02020603050405020304" pitchFamily="18" charset="0"/>
              </a:rPr>
              <a:t>go there. </a:t>
            </a:r>
            <a:r>
              <a:rPr lang="zh-CN" altLang="zh-CN" sz="3200" b="1" smtClean="0">
                <a:latin typeface="Times New Roman" panose="02020603050405020304" pitchFamily="18" charset="0"/>
              </a:rPr>
              <a:t>__</a:t>
            </a:r>
            <a:r>
              <a:rPr lang="en-US" altLang="zh-CN" sz="3200" b="1" smtClean="0">
                <a:latin typeface="Times New Roman" panose="02020603050405020304" pitchFamily="18" charset="0"/>
              </a:rPr>
              <a:t>____</a:t>
            </a:r>
            <a:r>
              <a:rPr lang="zh-CN" altLang="zh-CN" sz="3200" b="1" smtClean="0">
                <a:latin typeface="Times New Roman" panose="02020603050405020304" pitchFamily="18" charset="0"/>
              </a:rPr>
              <a:t>___________</a:t>
            </a:r>
            <a:endParaRPr lang="zh-CN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   her. (她也不去)</a:t>
            </a:r>
          </a:p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(2). She was a teacher. _________ I. </a:t>
            </a:r>
          </a:p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       (我也是这样)</a:t>
            </a:r>
          </a:p>
          <a:p>
            <a:pPr>
              <a:lnSpc>
                <a:spcPct val="120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(3). 我没有去过北京，我也没有计划过去。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054246" y="548800"/>
            <a:ext cx="23316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Nor /neither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384794" y="580617"/>
            <a:ext cx="7537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did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41515" y="1800971"/>
            <a:ext cx="13821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So was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83059" y="4005040"/>
            <a:ext cx="83169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I have never been to Beijing. Nor have I planned to go there.</a:t>
            </a:r>
          </a:p>
        </p:txBody>
      </p:sp>
    </p:spTree>
    <p:extLst>
      <p:ext uri="{BB962C8B-B14F-4D97-AF65-F5344CB8AC3E}">
        <p14:creationId xmlns:p14="http://schemas.microsoft.com/office/powerpoint/2010/main" val="74902471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utoUpdateAnimBg="0"/>
      <p:bldP spid="24580" grpId="0" autoUpdateAnimBg="0"/>
      <p:bldP spid="24581" grpId="0" autoUpdateAnimBg="0"/>
      <p:bldP spid="2458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620713"/>
            <a:ext cx="8964612" cy="65833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zh-CN" altLang="zh-CN" sz="3200" b="1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are not only </a:t>
            </a:r>
            <a:r>
              <a:rPr lang="zh-CN" altLang="zh-CN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join in but (also) </a:t>
            </a:r>
            <a:r>
              <a:rPr lang="zh-CN" altLang="zh-CN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 a very important role</a:t>
            </a: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especially </a:t>
            </a:r>
            <a:r>
              <a:rPr lang="zh-CN" altLang="zh-CN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allow vt. 允许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eg.The law doesn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allow such an action.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My parents won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allow me to stay out late.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police don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allow parking in the street.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allow + n. 允许……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allow sb. to do 允许某人做……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allow + doing 允许干……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solidFill>
                  <a:srgbClr val="1A0D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play an important part/ role in…</a:t>
            </a:r>
          </a:p>
          <a:p>
            <a:pPr>
              <a:buFont typeface="Arial" panose="020B0604020202020204" pitchFamily="34" charset="0"/>
              <a:buNone/>
            </a:pPr>
            <a:endParaRPr lang="zh-CN" altLang="zh-CN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1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107690" y="188775"/>
            <a:ext cx="8856615" cy="6858000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zh-CN" altLang="zh-CN" sz="2800" b="1" smtClean="0">
                <a:latin typeface="Times New Roman" panose="02020603050405020304" pitchFamily="18" charset="0"/>
              </a:rPr>
              <a:t>10.   as well as</a:t>
            </a:r>
          </a:p>
          <a:p>
            <a:pPr marL="0" indent="0" algn="just">
              <a:buNone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(1) 同级比较，“与…一样好”</a:t>
            </a:r>
          </a:p>
          <a:p>
            <a:pPr marL="0" indent="0" algn="just">
              <a:buNone/>
            </a:pPr>
            <a:r>
              <a:rPr lang="en-US" altLang="zh-CN" sz="2800" b="1" smtClean="0">
                <a:latin typeface="Times New Roman" panose="02020603050405020304" pitchFamily="18" charset="0"/>
              </a:rPr>
              <a:t> </a:t>
            </a:r>
            <a:r>
              <a:rPr lang="zh-CN" altLang="zh-CN" sz="2800" b="1" smtClean="0">
                <a:latin typeface="Times New Roman" panose="02020603050405020304" pitchFamily="18" charset="0"/>
              </a:rPr>
              <a:t>翻译：你的作业完成的跟他一样好。</a:t>
            </a:r>
            <a:endParaRPr lang="zh-CN" altLang="zh-CN" sz="28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endParaRPr lang="zh-CN" altLang="zh-CN" sz="28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(2)既……又；也；又。</a:t>
            </a:r>
          </a:p>
          <a:p>
            <a:pPr marL="0" indent="0" algn="just">
              <a:buNone/>
            </a:pP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连接并列主语时，谓语应与前面的主语保持人称和数的一致.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zh-CN" altLang="zh-CN" sz="2800" b="1" smtClean="0">
                <a:latin typeface="Times New Roman" panose="02020603050405020304" pitchFamily="18" charset="0"/>
              </a:rPr>
              <a:t>  eg: I as well as my sisters </a:t>
            </a:r>
            <a:r>
              <a:rPr lang="zh-CN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am</a:t>
            </a:r>
            <a:r>
              <a:rPr lang="zh-CN" altLang="zh-CN" sz="2800" b="1" smtClean="0">
                <a:latin typeface="Times New Roman" panose="02020603050405020304" pitchFamily="18" charset="0"/>
              </a:rPr>
              <a:t> going to the park for a picnic this Sunday.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zh-CN" altLang="zh-CN" sz="2800" b="1" smtClean="0">
                <a:latin typeface="Times New Roman" panose="02020603050405020304" pitchFamily="18" charset="0"/>
              </a:rPr>
              <a:t>   as well as后接</a:t>
            </a:r>
            <a:r>
              <a:rPr lang="zh-CN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动词时</a:t>
            </a:r>
            <a:r>
              <a:rPr lang="zh-CN" altLang="zh-CN" sz="2800" b="1" smtClean="0">
                <a:latin typeface="Times New Roman" panose="02020603050405020304" pitchFamily="18" charset="0"/>
              </a:rPr>
              <a:t>，一般用</a:t>
            </a:r>
            <a:r>
              <a:rPr lang="zh-CN" altLang="zh-CN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ing</a:t>
            </a:r>
            <a:r>
              <a:rPr lang="zh-CN" altLang="zh-CN" sz="2800" b="1" smtClean="0">
                <a:latin typeface="Times New Roman" panose="02020603050405020304" pitchFamily="18" charset="0"/>
              </a:rPr>
              <a:t>形式。</a:t>
            </a:r>
          </a:p>
          <a:p>
            <a:pPr marL="0" indent="0">
              <a:buNone/>
            </a:pPr>
            <a:r>
              <a:rPr lang="en-US" altLang="zh-CN" sz="2800" b="1" smtClean="0">
                <a:latin typeface="Times New Roman" panose="02020603050405020304" pitchFamily="18" charset="0"/>
              </a:rPr>
              <a:t> </a:t>
            </a:r>
            <a:r>
              <a:rPr lang="zh-CN" altLang="zh-CN" sz="2800" b="1" smtClean="0">
                <a:latin typeface="Times New Roman" panose="02020603050405020304" pitchFamily="18" charset="0"/>
              </a:rPr>
              <a:t>填空：1）The teacher as well as some students_______(be) interested in the question.</a:t>
            </a:r>
          </a:p>
          <a:p>
            <a:pPr marL="0" indent="0">
              <a:buNone/>
            </a:pPr>
            <a:r>
              <a:rPr lang="en-US" altLang="zh-CN" sz="2800" b="1" smtClean="0">
                <a:latin typeface="Times New Roman" panose="02020603050405020304" pitchFamily="18" charset="0"/>
              </a:rPr>
              <a:t> </a:t>
            </a:r>
            <a:r>
              <a:rPr lang="zh-CN" altLang="zh-CN" sz="2800" b="1" smtClean="0">
                <a:latin typeface="Times New Roman" panose="02020603050405020304" pitchFamily="18" charset="0"/>
              </a:rPr>
              <a:t>2) She sings as well as _________ (play) the piano.</a:t>
            </a:r>
          </a:p>
          <a:p>
            <a:endParaRPr lang="zh-CN" altLang="zh-CN" sz="2800" b="1" smtClean="0">
              <a:latin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zh-CN" altLang="zh-CN" sz="2800" b="1" smtClean="0">
              <a:latin typeface="Times New Roman" panose="02020603050405020304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9695" y="1636684"/>
            <a:ext cx="8351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You have finished the homework as well as he.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91800" y="5373135"/>
            <a:ext cx="12493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4502" y="5804122"/>
            <a:ext cx="1730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playing</a:t>
            </a:r>
          </a:p>
        </p:txBody>
      </p:sp>
    </p:spTree>
    <p:extLst>
      <p:ext uri="{BB962C8B-B14F-4D97-AF65-F5344CB8AC3E}">
        <p14:creationId xmlns:p14="http://schemas.microsoft.com/office/powerpoint/2010/main" val="416294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/>
      <p:bldP spid="26627" grpId="0" autoUpdateAnimBg="0"/>
      <p:bldP spid="26628" grpId="0" autoUpdateAnimBg="0"/>
      <p:bldP spid="2662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395710" y="764815"/>
            <a:ext cx="8229600" cy="56499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Does anyone want to </a:t>
            </a:r>
            <a:r>
              <a:rPr lang="zh-CN" altLang="zh-CN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Olympic Games?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( </a:t>
            </a:r>
            <a:r>
              <a:rPr lang="zh-CN" altLang="zh-CN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v.)</a:t>
            </a:r>
            <a:r>
              <a:rPr lang="zh-CN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主办；举办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你认为中国何时会举办世界杯？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do you think China will host the World Cup?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</a:t>
            </a:r>
            <a:r>
              <a:rPr lang="zh-CN" altLang="zh-CN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 </a:t>
            </a:r>
            <a:r>
              <a:rPr lang="zh-CN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主人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was away, so her son acted as host.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她那时不在家，所以由她的儿子来招待客人</a:t>
            </a:r>
            <a:endParaRPr lang="zh-CN" altLang="zh-CN" sz="32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zh-CN" sz="32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 descr="新后作业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42938"/>
            <a:ext cx="2343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2" descr="拓展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" y="1574005"/>
            <a:ext cx="1631817" cy="48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14425" y="2357438"/>
            <a:ext cx="7129463" cy="269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BB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1. Finish exercise 1 &amp;2 </a:t>
            </a:r>
            <a:r>
              <a:rPr lang="zh-CN" altLang="en-US" sz="3600" b="1" dirty="0" smtClean="0">
                <a:latin typeface="Times New Roman" panose="02020603050405020304" pitchFamily="18" charset="0"/>
              </a:rPr>
              <a:t>.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2. Underline sentences in the reading passage that use the –ing form. </a:t>
            </a:r>
          </a:p>
        </p:txBody>
      </p:sp>
    </p:spTree>
    <p:extLst>
      <p:ext uri="{BB962C8B-B14F-4D97-AF65-F5344CB8AC3E}">
        <p14:creationId xmlns:p14="http://schemas.microsoft.com/office/powerpoint/2010/main" val="94375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图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641"/>
            <a:ext cx="91440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77966" y="1295456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3600" b="1" dirty="0"/>
          </a:p>
          <a:p>
            <a:endParaRPr lang="zh-CN" altLang="en-US" sz="3600" b="1" dirty="0"/>
          </a:p>
        </p:txBody>
      </p:sp>
      <p:pic>
        <p:nvPicPr>
          <p:cNvPr id="6" name="Picture 3" descr="grammar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895614"/>
            <a:ext cx="751205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2997665" y="757050"/>
            <a:ext cx="5357813" cy="17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440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Unit </a:t>
            </a:r>
            <a:r>
              <a:rPr lang="en-US" sz="440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</a:p>
          <a:p>
            <a:pPr algn="ctr">
              <a:lnSpc>
                <a:spcPct val="130000"/>
              </a:lnSpc>
            </a:pPr>
            <a:r>
              <a:rPr lang="en-US" sz="440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40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The Olympic Games</a:t>
            </a:r>
          </a:p>
        </p:txBody>
      </p:sp>
    </p:spTree>
    <p:extLst>
      <p:ext uri="{BB962C8B-B14F-4D97-AF65-F5344CB8AC3E}">
        <p14:creationId xmlns:p14="http://schemas.microsoft.com/office/powerpoint/2010/main" val="2737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7704137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/>
              <a:t>      本课件主要是介绍一般将来时的被动语态，并且对将来时的几种常考的用法都做了列举。</a:t>
            </a:r>
            <a:endParaRPr lang="en-US" altLang="zh-CN" sz="28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/>
              <a:t>      </a:t>
            </a:r>
            <a:r>
              <a:rPr lang="zh-CN" altLang="en-US" sz="2800"/>
              <a:t>首先，在讲一般将来时之前，复习了常考的八种时态的被动语态，主要还是让学生更好的比较，掌握住每种时态特别是将来时的被动语态。将来时的常用的五种被动语态分别以实例的形式展现，方便学生理解。在之后的练习巩固环节，精选了题目，而且，题型涉及到填空、改错和单选，让学生当堂完成，及时巩固。</a:t>
            </a:r>
            <a:endParaRPr lang="en-US" altLang="zh-CN" sz="2800"/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/>
              <a:t>    </a:t>
            </a:r>
            <a:endParaRPr lang="zh-CN" altLang="en-US" sz="3200"/>
          </a:p>
          <a:p>
            <a:pPr>
              <a:buFont typeface="Arial" panose="020B0604020202020204" pitchFamily="34" charset="0"/>
              <a:buNone/>
            </a:pPr>
            <a:endParaRPr lang="zh-CN" altLang="en-US" sz="3200"/>
          </a:p>
          <a:p>
            <a:pPr>
              <a:buFont typeface="Arial" panose="020B0604020202020204" pitchFamily="34" charset="0"/>
              <a:buNone/>
            </a:pPr>
            <a:endParaRPr lang="zh-CN" altLang="en-US" sz="3200"/>
          </a:p>
          <a:p>
            <a:pPr>
              <a:buFont typeface="Arial" panose="020B0604020202020204" pitchFamily="34" charset="0"/>
              <a:buNone/>
            </a:pPr>
            <a:endParaRPr lang="zh-CN" altLang="en-US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6" y="332786"/>
            <a:ext cx="2592180" cy="7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47813" y="1427163"/>
            <a:ext cx="6375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0000FF"/>
                </a:solidFill>
                <a:latin typeface="Times New Roman" panose="02020603050405020304" pitchFamily="18" charset="0"/>
              </a:rPr>
              <a:t>     Grammar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66"/>
                </a:solidFill>
                <a:latin typeface="Times New Roman" panose="02020603050405020304" pitchFamily="18" charset="0"/>
              </a:rPr>
              <a:t>The passive voice</a:t>
            </a:r>
          </a:p>
        </p:txBody>
      </p:sp>
    </p:spTree>
    <p:extLst>
      <p:ext uri="{BB962C8B-B14F-4D97-AF65-F5344CB8AC3E}">
        <p14:creationId xmlns:p14="http://schemas.microsoft.com/office/powerpoint/2010/main" val="38994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827088" y="1770063"/>
            <a:ext cx="76327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☆被动语态的时态是由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的时态决定的，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是什么时态，全句就是什么时态，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be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后面的过去分词不变。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172200" y="5410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pic>
        <p:nvPicPr>
          <p:cNvPr id="717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620713"/>
            <a:ext cx="3371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71617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432252"/>
            <a:ext cx="9067800" cy="54476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73150"/>
          </a:xfrm>
          <a:prstGeom prst="rect">
            <a:avLst/>
          </a:prstGeom>
          <a:solidFill>
            <a:schemeClr val="accent2"/>
          </a:solidFill>
          <a:ln w="6350" cmpd="sng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What events(</a:t>
            </a:r>
            <a:r>
              <a:rPr lang="zh-CN" altLang="en-US" sz="3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比赛</a:t>
            </a:r>
            <a:r>
              <a:rPr lang="zh-CN" altLang="en-US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E7E6E6"/>
                  </a:outerShdw>
                </a:effectLst>
                <a:latin typeface="Verdana" panose="020B0604030504040204" pitchFamily="34" charset="0"/>
              </a:rPr>
              <a:t>项目</a:t>
            </a:r>
            <a:r>
              <a:rPr lang="en-US" altLang="zh-CN" sz="3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) are there for the </a:t>
            </a:r>
            <a:r>
              <a:rPr lang="en-US" altLang="zh-CN" sz="32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Summer  Olympics?</a:t>
            </a:r>
          </a:p>
        </p:txBody>
      </p:sp>
      <p:pic>
        <p:nvPicPr>
          <p:cNvPr id="8196" name="Picture 4" descr="basket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9" y="1398128"/>
            <a:ext cx="19812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volley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9" y="3057525"/>
            <a:ext cx="19732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ennis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48" y="4868195"/>
            <a:ext cx="17526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0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38200"/>
            <a:ext cx="1600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779044" y="2333826"/>
            <a:ext cx="1509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华文彩云" panose="02010800040101010101" pitchFamily="2" charset="-122"/>
              </a:rPr>
              <a:t>football</a:t>
            </a:r>
          </a:p>
        </p:txBody>
      </p:sp>
      <p:pic>
        <p:nvPicPr>
          <p:cNvPr id="8201" name="Picture 9" descr="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1714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248400" y="2438400"/>
            <a:ext cx="1565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华文彩云" panose="02010800040101010101" pitchFamily="2" charset="-122"/>
              </a:rPr>
              <a:t>baseball</a:t>
            </a:r>
          </a:p>
        </p:txBody>
      </p:sp>
      <p:pic>
        <p:nvPicPr>
          <p:cNvPr id="8203" name="Picture 11" descr="1.gif (10038 字节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96" y="3167062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324600" y="4267200"/>
            <a:ext cx="2300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华文彩云" panose="02010800040101010101" pitchFamily="2" charset="-122"/>
              </a:rPr>
              <a:t>Table tennis</a:t>
            </a:r>
          </a:p>
        </p:txBody>
      </p:sp>
      <p:pic>
        <p:nvPicPr>
          <p:cNvPr id="8205" name="Picture 13" descr="dq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1905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810000" y="4114800"/>
            <a:ext cx="172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华文彩云" panose="02010800040101010101" pitchFamily="2" charset="-122"/>
              </a:rPr>
              <a:t>swimming</a:t>
            </a:r>
          </a:p>
        </p:txBody>
      </p:sp>
      <p:pic>
        <p:nvPicPr>
          <p:cNvPr id="8207" name="Picture 15" descr="wrestl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19621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477000" y="6019800"/>
            <a:ext cx="183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华文彩云" panose="02010800040101010101" pitchFamily="2" charset="-122"/>
              </a:rPr>
              <a:t>Wrestling</a:t>
            </a:r>
          </a:p>
        </p:txBody>
      </p:sp>
      <p:pic>
        <p:nvPicPr>
          <p:cNvPr id="8209" name="Picture 17" descr="57529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2209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4191000" y="6096000"/>
            <a:ext cx="1141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华文彩云" panose="02010800040101010101" pitchFamily="2" charset="-122"/>
              </a:rPr>
              <a:t>diving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2" grpId="0" autoUpdateAnimBg="0"/>
      <p:bldP spid="8204" grpId="0" autoUpdateAnimBg="0"/>
      <p:bldP spid="8206" grpId="0" autoUpdateAnimBg="0"/>
      <p:bldP spid="8208" grpId="0" autoUpdateAnimBg="0"/>
      <p:bldP spid="821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611188" y="1493838"/>
          <a:ext cx="7920037" cy="4746624"/>
        </p:xfrm>
        <a:graphic>
          <a:graphicData uri="http://schemas.openxmlformats.org/drawingml/2006/table">
            <a:tbl>
              <a:tblPr/>
              <a:tblGrid>
                <a:gridCol w="1765300"/>
                <a:gridCol w="1762125"/>
                <a:gridCol w="1152525"/>
                <a:gridCol w="1152525"/>
                <a:gridCol w="2087562"/>
              </a:tblGrid>
              <a:tr h="9096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时态</a:t>
                      </a: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主语</a:t>
                      </a: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单数</a:t>
                      </a: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复数</a:t>
                      </a: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过去分词</a:t>
                      </a: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001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一般现在时 </a:t>
                      </a: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The car/cars </a:t>
                      </a: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is </a:t>
                      </a: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are </a:t>
                      </a: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designed. </a:t>
                      </a: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793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一般过去时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The car/cars </a:t>
                      </a: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was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were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designed. </a:t>
                      </a: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现在完成时</a:t>
                      </a: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The car/cars </a:t>
                      </a: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has been</a:t>
                      </a: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have been</a:t>
                      </a: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designed. </a:t>
                      </a:r>
                    </a:p>
                  </a:txBody>
                  <a:tcPr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2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620713"/>
            <a:ext cx="3371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57359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395288" y="1495425"/>
          <a:ext cx="8497887" cy="4883186"/>
        </p:xfrm>
        <a:graphic>
          <a:graphicData uri="http://schemas.openxmlformats.org/drawingml/2006/table">
            <a:tbl>
              <a:tblPr/>
              <a:tblGrid>
                <a:gridCol w="1906587"/>
                <a:gridCol w="1909763"/>
                <a:gridCol w="1368425"/>
                <a:gridCol w="1223962"/>
                <a:gridCol w="2089150"/>
              </a:tblGrid>
              <a:tr h="140815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过去完成时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The car/cars 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had been 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had been 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designed. 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15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一般将来时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The car/cars 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will be 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will be 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designed. 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684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将来完成时 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The car/cars 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will have been 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will have been 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designed. </a:t>
                      </a:r>
                    </a:p>
                  </a:txBody>
                  <a:tcPr marT="45718" marB="45718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4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620713"/>
            <a:ext cx="3371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64046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2"/>
          <p:cNvGraphicFramePr>
            <a:graphicFrameLocks noGrp="1"/>
          </p:cNvGraphicFramePr>
          <p:nvPr/>
        </p:nvGraphicFramePr>
        <p:xfrm>
          <a:off x="395288" y="2046288"/>
          <a:ext cx="8388350" cy="3035748"/>
        </p:xfrm>
        <a:graphic>
          <a:graphicData uri="http://schemas.openxmlformats.org/drawingml/2006/table">
            <a:tbl>
              <a:tblPr/>
              <a:tblGrid>
                <a:gridCol w="1797050"/>
                <a:gridCol w="1874837"/>
                <a:gridCol w="1296988"/>
                <a:gridCol w="1368425"/>
                <a:gridCol w="2051050"/>
              </a:tblGrid>
              <a:tr h="15176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现在进行时</a:t>
                      </a:r>
                    </a:p>
                  </a:txBody>
                  <a:tcPr marT="45705" marB="45705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The car/cars </a:t>
                      </a:r>
                    </a:p>
                  </a:txBody>
                  <a:tcPr marT="45705" marB="45705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is being </a:t>
                      </a:r>
                    </a:p>
                  </a:txBody>
                  <a:tcPr marT="45705" marB="45705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are being </a:t>
                      </a:r>
                    </a:p>
                  </a:txBody>
                  <a:tcPr marT="45705" marB="45705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designed. </a:t>
                      </a:r>
                    </a:p>
                  </a:txBody>
                  <a:tcPr marT="45705" marB="45705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过去进行时</a:t>
                      </a:r>
                    </a:p>
                  </a:txBody>
                  <a:tcPr marT="45705" marB="45705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The car/cars </a:t>
                      </a:r>
                    </a:p>
                  </a:txBody>
                  <a:tcPr marT="45705" marB="45705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was being </a:t>
                      </a:r>
                    </a:p>
                  </a:txBody>
                  <a:tcPr marT="45705" marB="45705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were being </a:t>
                      </a:r>
                    </a:p>
                  </a:txBody>
                  <a:tcPr marT="45705" marB="45705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indent="-4000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marL="1143000"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marL="1600200" indent="-5715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marL="2057400" indent="-6858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marL="25146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marL="29718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marL="34290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marL="3886200" indent="-6858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designed.</a:t>
                      </a:r>
                    </a:p>
                  </a:txBody>
                  <a:tcPr marT="45705" marB="45705" anchor="ctr" horzOverflow="overflow">
                    <a:lnL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arrow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620713"/>
            <a:ext cx="3371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67310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1028700" y="1225550"/>
            <a:ext cx="707231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latin typeface="Times New Roman" panose="02020603050405020304" pitchFamily="18" charset="0"/>
              </a:rPr>
              <a:t>表示将来时的结构</a:t>
            </a:r>
            <a:r>
              <a:rPr lang="en-US" altLang="zh-CN" sz="3600" b="1">
                <a:latin typeface="Times New Roman" panose="02020603050405020304" pitchFamily="18" charset="0"/>
              </a:rPr>
              <a:t>:</a:t>
            </a:r>
            <a:r>
              <a:rPr lang="en-US" altLang="zh-CN" sz="3600" b="1">
                <a:solidFill>
                  <a:srgbClr val="7C1A7A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will/shall + do,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be + going + to do, be  + doing ,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be + to do, be + about + to do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503238" y="4071938"/>
            <a:ext cx="808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1. We’ll build a new house next year.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2051050" y="3219450"/>
            <a:ext cx="482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 do               be done</a:t>
            </a:r>
          </a:p>
        </p:txBody>
      </p:sp>
      <p:sp>
        <p:nvSpPr>
          <p:cNvPr id="11269" name="Line 10"/>
          <p:cNvSpPr>
            <a:spLocks noChangeShapeType="1"/>
          </p:cNvSpPr>
          <p:nvPr/>
        </p:nvSpPr>
        <p:spPr bwMode="auto">
          <a:xfrm>
            <a:off x="3492500" y="3617913"/>
            <a:ext cx="1223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1054100" y="4759325"/>
            <a:ext cx="76215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A new house </a:t>
            </a:r>
            <a:r>
              <a:rPr lang="en-US" altLang="zh-CN" sz="3600" b="1">
                <a:solidFill>
                  <a:srgbClr val="6600CC"/>
                </a:solidFill>
                <a:latin typeface="Times New Roman" panose="02020603050405020304" pitchFamily="18" charset="0"/>
              </a:rPr>
              <a:t>will be built (by us)</a:t>
            </a:r>
            <a:r>
              <a:rPr lang="en-US" altLang="zh-CN" sz="3600" b="1">
                <a:latin typeface="Times New Roman" panose="02020603050405020304" pitchFamily="18" charset="0"/>
              </a:rPr>
              <a:t> next year.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1127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620713"/>
            <a:ext cx="3371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3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nimBg="1"/>
      <p:bldP spid="11270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/>
          <p:cNvSpPr txBox="1">
            <a:spLocks noChangeArrowheads="1"/>
          </p:cNvSpPr>
          <p:nvPr/>
        </p:nvSpPr>
        <p:spPr bwMode="auto">
          <a:xfrm>
            <a:off x="887413" y="1565275"/>
            <a:ext cx="74295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2. My mother will give me a present.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1389063" y="2495550"/>
            <a:ext cx="6999287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600" b="1" smtClean="0">
                <a:latin typeface="Times New Roman" panose="02020603050405020304" pitchFamily="18" charset="0"/>
              </a:rPr>
              <a:t>I will </a:t>
            </a:r>
            <a:r>
              <a:rPr lang="en-US" altLang="zh-CN" sz="3600" b="1" smtClean="0">
                <a:solidFill>
                  <a:srgbClr val="6600CC"/>
                </a:solidFill>
                <a:latin typeface="Times New Roman" panose="02020603050405020304" pitchFamily="18" charset="0"/>
              </a:rPr>
              <a:t>be given a present </a:t>
            </a:r>
            <a:r>
              <a:rPr lang="en-US" altLang="zh-CN" sz="3600" b="1" smtClean="0">
                <a:latin typeface="Times New Roman" panose="02020603050405020304" pitchFamily="18" charset="0"/>
              </a:rPr>
              <a:t> (by my mother).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600" b="1" smtClean="0">
                <a:latin typeface="Times New Roman" panose="02020603050405020304" pitchFamily="18" charset="0"/>
              </a:rPr>
              <a:t>A present </a:t>
            </a:r>
            <a:r>
              <a:rPr lang="en-US" altLang="zh-CN" sz="36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will be given </a:t>
            </a:r>
            <a:r>
              <a:rPr lang="en-US" altLang="zh-CN" sz="3600" b="1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to</a:t>
            </a:r>
            <a:r>
              <a:rPr lang="en-US" altLang="zh-CN" sz="3600" b="1" smtClean="0">
                <a:latin typeface="Times New Roman" panose="02020603050405020304" pitchFamily="18" charset="0"/>
              </a:rPr>
              <a:t> me (by my mother).</a:t>
            </a:r>
            <a:endParaRPr lang="zh-CN" altLang="en-US" sz="3600" b="1" smtClean="0">
              <a:latin typeface="Times New Roman" panose="02020603050405020304" pitchFamily="18" charset="0"/>
            </a:endParaRPr>
          </a:p>
        </p:txBody>
      </p:sp>
      <p:pic>
        <p:nvPicPr>
          <p:cNvPr id="1229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620713"/>
            <a:ext cx="3371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1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646113" y="1357313"/>
            <a:ext cx="77771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1013" indent="-4810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3. The mother is going to tell the baby a story</a:t>
            </a:r>
          </a:p>
        </p:txBody>
      </p:sp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1116013" y="2855913"/>
            <a:ext cx="745331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The baby is going to </a:t>
            </a:r>
            <a:r>
              <a:rPr lang="en-US" altLang="zh-CN" sz="3600" b="1">
                <a:solidFill>
                  <a:srgbClr val="6600FF"/>
                </a:solidFill>
                <a:latin typeface="Times New Roman" panose="02020603050405020304" pitchFamily="18" charset="0"/>
              </a:rPr>
              <a:t>be told</a:t>
            </a:r>
            <a:r>
              <a:rPr lang="en-US" altLang="zh-CN" sz="3600" b="1">
                <a:latin typeface="Times New Roman" panose="02020603050405020304" pitchFamily="18" charset="0"/>
              </a:rPr>
              <a:t> a story (by the mother).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A story is going to </a:t>
            </a:r>
            <a:r>
              <a:rPr lang="en-US" altLang="zh-CN" sz="3600" b="1">
                <a:solidFill>
                  <a:srgbClr val="6600FF"/>
                </a:solidFill>
                <a:latin typeface="Times New Roman" panose="02020603050405020304" pitchFamily="18" charset="0"/>
              </a:rPr>
              <a:t>be told </a:t>
            </a:r>
            <a:r>
              <a:rPr lang="en-US" altLang="zh-CN" sz="3600" b="1">
                <a:solidFill>
                  <a:srgbClr val="CC0066"/>
                </a:solidFill>
                <a:latin typeface="Times New Roman" panose="02020603050405020304" pitchFamily="18" charset="0"/>
              </a:rPr>
              <a:t>to</a:t>
            </a:r>
            <a:r>
              <a:rPr lang="en-US" altLang="zh-CN" sz="3600" b="1">
                <a:latin typeface="Times New Roman" panose="02020603050405020304" pitchFamily="18" charset="0"/>
              </a:rPr>
              <a:t> the baby (by the mother).</a:t>
            </a:r>
          </a:p>
        </p:txBody>
      </p:sp>
      <p:pic>
        <p:nvPicPr>
          <p:cNvPr id="1331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620713"/>
            <a:ext cx="3371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17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792163" y="1484313"/>
            <a:ext cx="77406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1013" indent="-4810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4. Kelly is about to sing us a song at the party.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1295400" y="2927350"/>
            <a:ext cx="72009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6600FF"/>
                </a:solidFill>
                <a:latin typeface="Times New Roman" panose="02020603050405020304" pitchFamily="18" charset="0"/>
              </a:rPr>
              <a:t>We are about to be sung a song (by Kelly) at the party.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A song is about to be sung </a:t>
            </a:r>
            <a:r>
              <a:rPr lang="en-US" altLang="zh-CN" sz="3600" b="1">
                <a:solidFill>
                  <a:srgbClr val="CC0066"/>
                </a:solidFill>
                <a:latin typeface="Times New Roman" panose="02020603050405020304" pitchFamily="18" charset="0"/>
              </a:rPr>
              <a:t>for</a:t>
            </a:r>
            <a:r>
              <a:rPr lang="en-US" altLang="zh-CN" sz="3600" b="1">
                <a:latin typeface="Times New Roman" panose="02020603050405020304" pitchFamily="18" charset="0"/>
              </a:rPr>
              <a:t> us (by Kelly) at the party.</a:t>
            </a:r>
            <a:endParaRPr lang="en-US" altLang="zh-CN" sz="3600" b="1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620713"/>
            <a:ext cx="3371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1"/>
          <p:cNvSpPr txBox="1">
            <a:spLocks noChangeArrowheads="1"/>
          </p:cNvSpPr>
          <p:nvPr/>
        </p:nvSpPr>
        <p:spPr bwMode="auto">
          <a:xfrm>
            <a:off x="971550" y="1631950"/>
            <a:ext cx="74168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6600FF"/>
                </a:solidFill>
                <a:latin typeface="Times New Roman" panose="02020603050405020304" pitchFamily="18" charset="0"/>
              </a:rPr>
              <a:t>5. The police is going to have the thief stay in prison.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    The thief is going to be had </a:t>
            </a:r>
            <a:r>
              <a:rPr lang="en-US" altLang="zh-CN" sz="3600" b="1">
                <a:solidFill>
                  <a:srgbClr val="CC0066"/>
                </a:solidFill>
                <a:latin typeface="Times New Roman" panose="02020603050405020304" pitchFamily="18" charset="0"/>
              </a:rPr>
              <a:t>to</a:t>
            </a:r>
            <a:r>
              <a:rPr lang="en-US" altLang="zh-CN" sz="3600" b="1">
                <a:latin typeface="Times New Roman" panose="02020603050405020304" pitchFamily="18" charset="0"/>
              </a:rPr>
              <a:t> stay in prison (by the police).</a:t>
            </a:r>
          </a:p>
        </p:txBody>
      </p:sp>
      <p:pic>
        <p:nvPicPr>
          <p:cNvPr id="1536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620713"/>
            <a:ext cx="3371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9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95288" y="390525"/>
            <a:ext cx="8424862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I. 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用所给动词的正确时态和语态填空。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1. It is clear that Beijing Olympic Games ___________ (hold) on August 8-24, 2008.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2. While many people turn to computer for news and movies, it doesn’t mean that the TV set _____________ (replace) in the near future.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3. Many chances ___________ (lose) if you don’t work hard.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4. You __________ (fine) by the police if you keep driving so fast.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539750" y="1408113"/>
            <a:ext cx="241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will be held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484438" y="3063875"/>
            <a:ext cx="325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will be replaced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3889375" y="4156075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will be lost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1763713" y="5308600"/>
            <a:ext cx="257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will be fined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  <p:bldP spid="16388" grpId="0" autoUpdateAnimBg="0"/>
      <p:bldP spid="16389" grpId="0" autoUpdateAnimBg="0"/>
      <p:bldP spid="16390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850" y="377825"/>
            <a:ext cx="85693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5. The question is going to ____________ (discuss) by us.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6. The little girl is so pretty that she ______________ (admire) by all the people when she grows up.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7. Don’t worry about that. It  ___________ (finish) next week.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8. She ___________ (meet) by her friends as soon as she arrives.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9. I hear that more than one million dollars  ___________ (spend) on the project next year.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580063" y="328613"/>
            <a:ext cx="2584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be discussed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95288" y="1768475"/>
            <a:ext cx="357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will be admired</a:t>
            </a:r>
            <a:r>
              <a:rPr lang="en-US" altLang="zh-CN" sz="360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940425" y="2852738"/>
            <a:ext cx="313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will be finished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763713" y="3795713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will be met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1908175" y="5235575"/>
            <a:ext cx="262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will be spent</a:t>
            </a:r>
          </a:p>
        </p:txBody>
      </p:sp>
    </p:spTree>
    <p:extLst>
      <p:ext uri="{BB962C8B-B14F-4D97-AF65-F5344CB8AC3E}">
        <p14:creationId xmlns:p14="http://schemas.microsoft.com/office/powerpoint/2010/main" val="32394603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  <p:bldP spid="17413" grpId="0" autoUpdateAnimBg="0"/>
      <p:bldP spid="17414" grpId="0" autoUpdateAnimBg="0"/>
      <p:bldP spid="174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文件:0031.jpg  &lt;br&gt;  尺寸:768 × 512 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4145102"/>
            <a:ext cx="2819400" cy="18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35818" y="6139933"/>
            <a:ext cx="1514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华文彩云" panose="02010800040101010101" pitchFamily="2" charset="-122"/>
              </a:rPr>
              <a:t>Ice ball</a:t>
            </a:r>
          </a:p>
        </p:txBody>
      </p:sp>
      <p:pic>
        <p:nvPicPr>
          <p:cNvPr id="9221" name="Picture 5" descr="1.gif (21499 字节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19" y="1470632"/>
            <a:ext cx="1712913" cy="23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970260" y="2360981"/>
            <a:ext cx="1123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华文彩云" panose="02010800040101010101" pitchFamily="2" charset="-122"/>
              </a:rPr>
              <a:t>skiing</a:t>
            </a:r>
          </a:p>
        </p:txBody>
      </p:sp>
      <p:pic>
        <p:nvPicPr>
          <p:cNvPr id="9223" name="Picture 7" descr="短道速滑北京站首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1524907"/>
            <a:ext cx="28194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98523" y="3562080"/>
            <a:ext cx="1389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华文彩云" panose="02010800040101010101" pitchFamily="2" charset="-122"/>
              </a:rPr>
              <a:t>skating</a:t>
            </a:r>
          </a:p>
        </p:txBody>
      </p:sp>
      <p:pic>
        <p:nvPicPr>
          <p:cNvPr id="9225" name="Picture 9" descr="bx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46" y="4145102"/>
            <a:ext cx="17129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477000" y="4648200"/>
            <a:ext cx="25669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华文彩云" panose="02010800040101010101" pitchFamily="2" charset="-122"/>
              </a:rPr>
              <a:t>figure skating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Comic Sans MS" panose="030F0702030302020204" pitchFamily="66" charset="0"/>
                <a:ea typeface="华文彩云" panose="02010800040101010101" pitchFamily="2" charset="-122"/>
              </a:rPr>
              <a:t>花样滑冰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122464" y="-123625"/>
            <a:ext cx="8921524" cy="1562302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25400" cmpd="sng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zh-CN" sz="32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zh-CN" sz="32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4800" y="305476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events are there for the Winter Olympics?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2" grpId="0" autoUpdateAnimBg="0"/>
      <p:bldP spid="9224" grpId="0" autoUpdateAnimBg="0"/>
      <p:bldP spid="9226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850" y="1125538"/>
            <a:ext cx="8280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II. 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下列句子均有一处错误，请指出并改正。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1. Don’t worry! You will not be laughed for that.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2. The film is so interesting that it will watch again and again.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3. I promise this matter will be take care of.  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339975" y="2733675"/>
            <a:ext cx="3032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laughed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后加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at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932363" y="3868738"/>
            <a:ext cx="4008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watch→be watched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690688" y="4979988"/>
            <a:ext cx="2687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take→taken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6735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  <p:bldP spid="18437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9750" y="1660525"/>
            <a:ext cx="81359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4. The man who gives orders is in the charge of the army.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5. He is lucky enough to be admitted to a volunteer of the coming Olympic Games.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372225" y="4076700"/>
            <a:ext cx="1430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to→as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43438" y="2271713"/>
            <a:ext cx="3087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去掉第二个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the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795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utoUpdateAnimBg="0"/>
      <p:bldP spid="19460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971550" y="2060575"/>
            <a:ext cx="7772400" cy="3313113"/>
          </a:xfrm>
        </p:spPr>
        <p:txBody>
          <a:bodyPr/>
          <a:lstStyle/>
          <a:p>
            <a:pPr marL="442913" indent="-442913">
              <a:spcBef>
                <a:spcPct val="0"/>
              </a:spcBef>
              <a:buFont typeface="Wingdings" panose="05000000000000000000" pitchFamily="2" charset="2"/>
              <a:buNone/>
              <a:tabLst>
                <a:tab pos="1163638" algn="l"/>
              </a:tabLst>
            </a:pPr>
            <a:r>
              <a:rPr lang="zh-CN" altLang="zh-CN" sz="3600" smtClean="0"/>
              <a:t>1. All those old buildings ______ down tomorrow.</a:t>
            </a:r>
          </a:p>
          <a:p>
            <a:pPr marL="442913" indent="-442913">
              <a:spcBef>
                <a:spcPct val="0"/>
              </a:spcBef>
              <a:buFont typeface="Wingdings" panose="05000000000000000000" pitchFamily="2" charset="2"/>
              <a:buNone/>
              <a:tabLst>
                <a:tab pos="1163638" algn="l"/>
              </a:tabLst>
            </a:pPr>
            <a:r>
              <a:rPr lang="zh-CN" altLang="zh-CN" sz="3600" smtClean="0"/>
              <a:t>    A. will be knocked</a:t>
            </a:r>
          </a:p>
          <a:p>
            <a:pPr marL="442913" indent="-442913">
              <a:spcBef>
                <a:spcPct val="0"/>
              </a:spcBef>
              <a:buFont typeface="Wingdings" panose="05000000000000000000" pitchFamily="2" charset="2"/>
              <a:buNone/>
              <a:tabLst>
                <a:tab pos="1163638" algn="l"/>
              </a:tabLst>
            </a:pPr>
            <a:r>
              <a:rPr lang="zh-CN" altLang="zh-CN" sz="3600" smtClean="0"/>
              <a:t>    B. will knock</a:t>
            </a:r>
          </a:p>
          <a:p>
            <a:pPr marL="442913" indent="-442913">
              <a:spcBef>
                <a:spcPct val="0"/>
              </a:spcBef>
              <a:buFont typeface="Wingdings" panose="05000000000000000000" pitchFamily="2" charset="2"/>
              <a:buNone/>
              <a:tabLst>
                <a:tab pos="1163638" algn="l"/>
              </a:tabLst>
            </a:pPr>
            <a:r>
              <a:rPr lang="zh-CN" altLang="zh-CN" sz="3600" smtClean="0"/>
              <a:t>    C. will have knocked</a:t>
            </a:r>
          </a:p>
          <a:p>
            <a:pPr marL="442913" indent="-442913">
              <a:spcBef>
                <a:spcPct val="0"/>
              </a:spcBef>
              <a:buFont typeface="Wingdings" panose="05000000000000000000" pitchFamily="2" charset="2"/>
              <a:buNone/>
              <a:tabLst>
                <a:tab pos="1163638" algn="l"/>
              </a:tabLst>
            </a:pPr>
            <a:r>
              <a:rPr lang="zh-CN" altLang="zh-CN" sz="3600" smtClean="0"/>
              <a:t>    D. knoc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228115" y="1844890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rgbClr val="99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09895" y="536396"/>
            <a:ext cx="71023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990000"/>
                </a:solidFill>
              </a:rPr>
              <a:t> Choose the best answer</a:t>
            </a:r>
          </a:p>
        </p:txBody>
      </p:sp>
    </p:spTree>
    <p:extLst>
      <p:ext uri="{BB962C8B-B14F-4D97-AF65-F5344CB8AC3E}">
        <p14:creationId xmlns:p14="http://schemas.microsoft.com/office/powerpoint/2010/main" val="1697346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1076325" y="1504950"/>
            <a:ext cx="7512050" cy="4202113"/>
          </a:xfrm>
        </p:spPr>
        <p:txBody>
          <a:bodyPr>
            <a:normAutofit lnSpcReduction="10000"/>
          </a:bodyPr>
          <a:lstStyle/>
          <a:p>
            <a:pPr marL="442913" indent="-442913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smtClean="0">
                <a:cs typeface="Arial" panose="020B0604020202020204" pitchFamily="34" charset="0"/>
              </a:rPr>
              <a:t>2. The mistakes in the exercises will _____ the teacher. 　 </a:t>
            </a:r>
          </a:p>
          <a:p>
            <a:pPr marL="442913" indent="-442913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smtClean="0">
                <a:cs typeface="Arial" panose="020B0604020202020204" pitchFamily="34" charset="0"/>
              </a:rPr>
              <a:t>    A. cross           </a:t>
            </a:r>
          </a:p>
          <a:p>
            <a:pPr marL="442913" indent="-442913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smtClean="0">
                <a:cs typeface="Arial" panose="020B0604020202020204" pitchFamily="34" charset="0"/>
              </a:rPr>
              <a:t>    B. be crossing </a:t>
            </a:r>
          </a:p>
          <a:p>
            <a:pPr marL="442913" indent="-442913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smtClean="0">
                <a:cs typeface="Arial" panose="020B0604020202020204" pitchFamily="34" charset="0"/>
              </a:rPr>
              <a:t>    C. be crossed by   </a:t>
            </a:r>
          </a:p>
          <a:p>
            <a:pPr marL="442913" indent="-442913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smtClean="0">
                <a:cs typeface="Arial" panose="020B0604020202020204" pitchFamily="34" charset="0"/>
              </a:rPr>
              <a:t>    D. cross by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79820" y="213291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rgbClr val="99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1214305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695325" y="1417638"/>
            <a:ext cx="7737475" cy="4205287"/>
          </a:xfrm>
        </p:spPr>
        <p:txBody>
          <a:bodyPr>
            <a:normAutofit lnSpcReduction="10000"/>
          </a:bodyPr>
          <a:lstStyle/>
          <a:p>
            <a:pPr marL="442913" indent="-442913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smtClean="0">
                <a:cs typeface="Arial" panose="020B0604020202020204" pitchFamily="34" charset="0"/>
              </a:rPr>
              <a:t>3. It is said that a new robot ____by him in a few days.</a:t>
            </a:r>
          </a:p>
          <a:p>
            <a:pPr marL="442913" indent="-442913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smtClean="0">
                <a:cs typeface="Arial" panose="020B0604020202020204" pitchFamily="34" charset="0"/>
              </a:rPr>
              <a:t>　A. designed </a:t>
            </a:r>
          </a:p>
          <a:p>
            <a:pPr marL="442913" indent="-442913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smtClean="0">
                <a:cs typeface="Arial" panose="020B0604020202020204" pitchFamily="34" charset="0"/>
              </a:rPr>
              <a:t>　B.  has been designed </a:t>
            </a:r>
          </a:p>
          <a:p>
            <a:pPr marL="442913" indent="-442913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smtClean="0">
                <a:cs typeface="Arial" panose="020B0604020202020204" pitchFamily="34" charset="0"/>
              </a:rPr>
              <a:t>　C. will be designed </a:t>
            </a:r>
          </a:p>
          <a:p>
            <a:pPr marL="442913" indent="-442913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smtClean="0">
                <a:cs typeface="Arial" panose="020B0604020202020204" pitchFamily="34" charset="0"/>
              </a:rPr>
              <a:t>　D. will have been designed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300120" y="141763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rgbClr val="99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28468474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7966" y="1295456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3600" b="1" dirty="0"/>
          </a:p>
          <a:p>
            <a:endParaRPr lang="zh-CN" altLang="en-US" sz="3600" b="1" dirty="0"/>
          </a:p>
        </p:txBody>
      </p:sp>
      <p:sp>
        <p:nvSpPr>
          <p:cNvPr id="6" name="矩形 5"/>
          <p:cNvSpPr/>
          <p:nvPr/>
        </p:nvSpPr>
        <p:spPr>
          <a:xfrm>
            <a:off x="3194549" y="1007089"/>
            <a:ext cx="48846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2 </a:t>
            </a:r>
          </a:p>
          <a:p>
            <a:pPr algn="ctr"/>
            <a:r>
              <a:rPr lang="en-US" altLang="zh-CN" sz="4400" b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Olympic Games</a:t>
            </a:r>
            <a:endParaRPr lang="en-US" altLang="zh-CN" sz="4400" b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2855916"/>
            <a:ext cx="6857820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3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8800" smtClean="0">
                <a:ln/>
                <a:solidFill>
                  <a:srgbClr val="FFC000"/>
                </a:solidFill>
                <a:latin typeface="+mn-lt"/>
              </a:rPr>
              <a:t>Using</a:t>
            </a:r>
            <a:r>
              <a:rPr lang="en-US" altLang="zh-CN" sz="7200" smtClean="0">
                <a:ln/>
                <a:solidFill>
                  <a:srgbClr val="FFC000"/>
                </a:solidFill>
                <a:latin typeface="+mn-lt"/>
              </a:rPr>
              <a:t> language</a:t>
            </a:r>
            <a:endParaRPr lang="zh-CN" altLang="en-US" sz="7200">
              <a:ln/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51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5285" y="1084461"/>
            <a:ext cx="8351838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本节课主要是阅读写作课，首先用图片引起学生的兴趣，导入本课的主题，然后是快速阅读和精读。解析重点语言点和复杂句型后，让学生仿写，之后，写一篇文章，从而实现语言输入向语言输出的转换。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快速阅读部分，让学生找到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main idea ,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题型设置上，主要是让学生填关键词，减少难度，达到快速阅读的目的。在精读上，设计了简答题和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Ture or False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题型，帮学生深层次的理解课文。写作部分又是本课的一大亮点，首先，分析文章中的复杂长句，然后让学生仿写这些高级句型，这样，在后面 的写作部分中，他们会尝试着用这写高级句型，从而提高文章的档次。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2" y="332785"/>
            <a:ext cx="2448025" cy="7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6" descr="图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3124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FF0000"/>
                </a:solidFill>
              </a:rPr>
              <a:t>Atlanta                                       Hippomenes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FF0000"/>
                </a:solidFill>
              </a:rPr>
              <a:t>princess                                      prince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FF0000"/>
                </a:solidFill>
              </a:rPr>
              <a:t>Greek                                          Greece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FF0000"/>
                </a:solidFill>
              </a:rPr>
              <a:t>Goddess 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FF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71600" y="914400"/>
            <a:ext cx="678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</a:rPr>
              <a:t>Task 1:learn the new words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035357" y="162540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女名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7545342" y="165534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男名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033020" y="213249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公主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7543800" y="215925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王子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3033020" y="2668619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希腊的，希腊 人</a:t>
            </a: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7545342" y="2643221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希腊</a:t>
            </a: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3033020" y="3100614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女神</a:t>
            </a: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5306882" y="359549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愚蠢的</a:t>
            </a:r>
          </a:p>
        </p:txBody>
      </p: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5349337" y="4065331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许诺</a:t>
            </a:r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5349337" y="4624193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金色的</a:t>
            </a:r>
          </a:p>
        </p:txBody>
      </p: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5387437" y="5208331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陆续地</a:t>
            </a:r>
          </a:p>
        </p:txBody>
      </p:sp>
      <p:sp>
        <p:nvSpPr>
          <p:cNvPr id="5136" name="Text Box 19"/>
          <p:cNvSpPr txBox="1">
            <a:spLocks noChangeArrowheads="1"/>
          </p:cNvSpPr>
          <p:nvPr/>
        </p:nvSpPr>
        <p:spPr bwMode="auto">
          <a:xfrm>
            <a:off x="823220" y="1860581"/>
            <a:ext cx="838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6161" name="Text Box 20"/>
          <p:cNvSpPr txBox="1">
            <a:spLocks noChangeArrowheads="1"/>
          </p:cNvSpPr>
          <p:nvPr/>
        </p:nvSpPr>
        <p:spPr bwMode="auto">
          <a:xfrm>
            <a:off x="0" y="28956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zh-CN" altLang="en-US" sz="4400" b="1">
              <a:latin typeface="Times New Roman" panose="02020603050405020304" pitchFamily="18" charset="0"/>
            </a:endParaRPr>
          </a:p>
        </p:txBody>
      </p:sp>
      <p:sp>
        <p:nvSpPr>
          <p:cNvPr id="6162" name="Text Box 21"/>
          <p:cNvSpPr txBox="1">
            <a:spLocks noChangeArrowheads="1"/>
          </p:cNvSpPr>
          <p:nvPr/>
        </p:nvSpPr>
        <p:spPr bwMode="auto">
          <a:xfrm>
            <a:off x="3146425" y="36576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zh-CN" altLang="en-US" sz="4400" b="1">
              <a:latin typeface="Times New Roman" panose="02020603050405020304" pitchFamily="18" charset="0"/>
            </a:endParaRPr>
          </a:p>
        </p:txBody>
      </p:sp>
      <p:sp>
        <p:nvSpPr>
          <p:cNvPr id="5139" name="Text Box 22"/>
          <p:cNvSpPr txBox="1">
            <a:spLocks noChangeArrowheads="1"/>
          </p:cNvSpPr>
          <p:nvPr/>
        </p:nvSpPr>
        <p:spPr bwMode="auto">
          <a:xfrm>
            <a:off x="2067100" y="3745036"/>
            <a:ext cx="990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5140" name="Text Box 24"/>
          <p:cNvSpPr txBox="1">
            <a:spLocks noChangeArrowheads="1"/>
          </p:cNvSpPr>
          <p:nvPr/>
        </p:nvSpPr>
        <p:spPr bwMode="auto">
          <a:xfrm>
            <a:off x="1099179" y="4213576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重点，要背熟</a:t>
            </a:r>
          </a:p>
        </p:txBody>
      </p:sp>
      <p:sp>
        <p:nvSpPr>
          <p:cNvPr id="3" name="矩形 2"/>
          <p:cNvSpPr/>
          <p:nvPr/>
        </p:nvSpPr>
        <p:spPr>
          <a:xfrm>
            <a:off x="2544349" y="3757282"/>
            <a:ext cx="4271553" cy="202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800" smtClean="0">
                <a:solidFill>
                  <a:srgbClr val="FF0000"/>
                </a:solidFill>
                <a:latin typeface="Calibri" panose="020F0502020204030204"/>
              </a:rPr>
              <a:t>foolish                                 </a:t>
            </a:r>
            <a:endParaRPr lang="en-US" altLang="zh-CN" sz="2800">
              <a:solidFill>
                <a:srgbClr val="FF0000"/>
              </a:solidFill>
              <a:latin typeface="Calibri" panose="020F0502020204030204"/>
            </a:endParaRP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800" smtClean="0">
                <a:solidFill>
                  <a:srgbClr val="FF0000"/>
                </a:solidFill>
                <a:latin typeface="Calibri" panose="020F0502020204030204"/>
              </a:rPr>
              <a:t>promise </a:t>
            </a:r>
            <a:endParaRPr lang="en-US" altLang="zh-CN" sz="2800">
              <a:solidFill>
                <a:srgbClr val="FF0000"/>
              </a:solidFill>
              <a:latin typeface="Calibri" panose="020F0502020204030204"/>
            </a:endParaRP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800" smtClean="0">
                <a:solidFill>
                  <a:srgbClr val="FF0000"/>
                </a:solidFill>
                <a:latin typeface="Calibri" panose="020F0502020204030204"/>
              </a:rPr>
              <a:t>golden                                 </a:t>
            </a:r>
            <a:endParaRPr lang="en-US" altLang="zh-CN" sz="2800">
              <a:solidFill>
                <a:srgbClr val="FF0000"/>
              </a:solidFill>
              <a:latin typeface="Calibri" panose="020F0502020204030204"/>
            </a:endParaRP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800" smtClean="0">
                <a:solidFill>
                  <a:srgbClr val="FF0000"/>
                </a:solidFill>
                <a:latin typeface="Calibri" panose="020F0502020204030204"/>
              </a:rPr>
              <a:t>one </a:t>
            </a:r>
            <a:r>
              <a:rPr lang="en-US" altLang="zh-CN" sz="2800">
                <a:solidFill>
                  <a:srgbClr val="FF0000"/>
                </a:solidFill>
                <a:latin typeface="Calibri" panose="020F0502020204030204"/>
              </a:rPr>
              <a:t>after  another 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94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  <p:bldP spid="5126" grpId="0" autoUpdateAnimBg="0"/>
      <p:bldP spid="5127" grpId="0" autoUpdateAnimBg="0"/>
      <p:bldP spid="5128" grpId="0" autoUpdateAnimBg="0"/>
      <p:bldP spid="5129" grpId="0" autoUpdateAnimBg="0"/>
      <p:bldP spid="5130" grpId="0" autoUpdateAnimBg="0"/>
      <p:bldP spid="5131" grpId="0" autoUpdateAnimBg="0"/>
      <p:bldP spid="5132" grpId="0" autoUpdateAnimBg="0"/>
      <p:bldP spid="5133" grpId="0" autoUpdateAnimBg="0"/>
      <p:bldP spid="5134" grpId="0" autoUpdateAnimBg="0"/>
      <p:bldP spid="5135" grpId="0" autoUpdateAnimBg="0"/>
      <p:bldP spid="5136" grpId="0" autoUpdateAnimBg="0"/>
      <p:bldP spid="5139" grpId="0" autoUpdateAnimBg="0"/>
      <p:bldP spid="5140" grpId="0" autoUpdateAnimBg="0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/>
          </p:nvPr>
        </p:nvGraphicFramePr>
        <p:xfrm>
          <a:off x="539720" y="1484865"/>
          <a:ext cx="73914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3" imgW="4581525" imgH="3438525" progId="PowerPoint.Slide.8">
                  <p:embed/>
                </p:oleObj>
              </mc:Choice>
              <mc:Fallback>
                <p:oleObj r:id="rId3" imgW="4581525" imgH="343852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20" y="1484865"/>
                        <a:ext cx="73914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7690" y="620805"/>
            <a:ext cx="8839200" cy="5461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chemeClr val="tx2"/>
                </a:solidFill>
                <a:latin typeface="Arial" panose="020B0604020202020204" pitchFamily="34" charset="0"/>
              </a:rPr>
              <a:t>Do you know any stories or persons in ancient Greek?</a:t>
            </a:r>
          </a:p>
        </p:txBody>
      </p:sp>
    </p:spTree>
    <p:extLst>
      <p:ext uri="{BB962C8B-B14F-4D97-AF65-F5344CB8AC3E}">
        <p14:creationId xmlns:p14="http://schemas.microsoft.com/office/powerpoint/2010/main" val="19625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407150" y="1052513"/>
            <a:ext cx="2736850" cy="4537075"/>
          </a:xfrm>
        </p:spPr>
        <p:txBody>
          <a:bodyPr/>
          <a:lstStyle/>
          <a:p>
            <a:r>
              <a:rPr lang="en-US" altLang="zh-CN" smtClean="0"/>
              <a:t>Atlanta, a princess</a:t>
            </a:r>
          </a:p>
        </p:txBody>
      </p:sp>
      <p:pic>
        <p:nvPicPr>
          <p:cNvPr id="9219" name="Picture 5" descr="troy_001_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23177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307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843213" y="5949950"/>
            <a:ext cx="316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CC3300"/>
                </a:solidFill>
                <a:latin typeface="Times New Roman" panose="02020603050405020304" pitchFamily="18" charset="0"/>
              </a:rPr>
              <a:t>Hippomenes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553200" y="1143000"/>
            <a:ext cx="2160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CC3300"/>
                </a:solidFill>
                <a:latin typeface="Times New Roman" panose="02020603050405020304" pitchFamily="18" charset="0"/>
              </a:rPr>
              <a:t>princess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3492500" y="1916113"/>
            <a:ext cx="144145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224" name="Rectangle 10"/>
          <p:cNvSpPr>
            <a:spLocks noRot="1" noChangeArrowheads="1"/>
          </p:cNvSpPr>
          <p:nvPr/>
        </p:nvSpPr>
        <p:spPr bwMode="auto">
          <a:xfrm>
            <a:off x="0" y="457200"/>
            <a:ext cx="214788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CC3300"/>
                </a:solidFill>
                <a:latin typeface="Arial" panose="020B0604020202020204" pitchFamily="34" charset="0"/>
              </a:rPr>
              <a:t>The Greek Goddess of Love</a:t>
            </a:r>
          </a:p>
        </p:txBody>
      </p:sp>
      <p:pic>
        <p:nvPicPr>
          <p:cNvPr id="9225" name="Picture 11" descr="0620tianshi1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695" y="31067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i="1" smtClean="0">
                <a:solidFill>
                  <a:srgbClr val="FF3300"/>
                </a:solidFill>
              </a:rPr>
              <a:t>Olympic Mascot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>
                <a:ea typeface="隶书" panose="02010509060101010101" pitchFamily="49" charset="-122"/>
              </a:rPr>
              <a:t>奥运吉祥物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10163" y="1844890"/>
            <a:ext cx="4033837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2400" b="1" smtClean="0"/>
              <a:t>It is a special kind of animal that represents the country  which host the Olympic Games.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latin typeface="隶书" panose="02010509060101010101" pitchFamily="49" charset="-122"/>
                <a:ea typeface="隶书" panose="02010509060101010101" pitchFamily="49" charset="-122"/>
              </a:rPr>
              <a:t>奥运吉祥物多为举办国民族文化中</a:t>
            </a:r>
            <a:r>
              <a:rPr lang="zh-CN" altLang="en-US" sz="2400" b="1" i="1" smtClean="0">
                <a:solidFill>
                  <a:srgbClr val="FF66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拟人化的动物</a:t>
            </a:r>
            <a:r>
              <a:rPr lang="zh-CN" altLang="en-US" sz="2400" b="1" smtClean="0">
                <a:latin typeface="隶书" panose="02010509060101010101" pitchFamily="49" charset="-122"/>
                <a:ea typeface="隶书" panose="02010509060101010101" pitchFamily="49" charset="-122"/>
              </a:rPr>
              <a:t>，使奥运会更加诙谐而富有人情味。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latin typeface="隶书" panose="02010509060101010101" pitchFamily="49" charset="-122"/>
                <a:ea typeface="隶书" panose="02010509060101010101" pitchFamily="49" charset="-122"/>
              </a:rPr>
              <a:t>吉祥物</a:t>
            </a:r>
            <a:r>
              <a:rPr lang="zh-CN" altLang="en-US" sz="2400" b="1" i="1" smtClean="0">
                <a:solidFill>
                  <a:srgbClr val="FF66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始于</a:t>
            </a:r>
            <a:r>
              <a:rPr lang="en-US" altLang="zh-CN" sz="2400" b="1" i="1" smtClean="0">
                <a:solidFill>
                  <a:srgbClr val="FF66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1972</a:t>
            </a:r>
            <a:r>
              <a:rPr lang="zh-CN" altLang="en-US" sz="2400" b="1" i="1" smtClean="0">
                <a:solidFill>
                  <a:srgbClr val="FF66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年第</a:t>
            </a:r>
            <a:r>
              <a:rPr lang="en-US" altLang="zh-CN" sz="2400" b="1" i="1" smtClean="0">
                <a:solidFill>
                  <a:srgbClr val="FF66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</a:t>
            </a:r>
            <a:r>
              <a:rPr lang="zh-CN" altLang="en-US" sz="2400" b="1" i="1" smtClean="0">
                <a:solidFill>
                  <a:srgbClr val="FF66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届奥运会。当时的吉祥物是一只</a:t>
            </a:r>
            <a:r>
              <a:rPr lang="zh-CN" altLang="en-US" sz="2400" b="1" i="1" u="sng" smtClean="0">
                <a:solidFill>
                  <a:srgbClr val="FF66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小猎狗</a:t>
            </a:r>
            <a:r>
              <a:rPr lang="zh-CN" altLang="en-US" sz="2400" b="1" i="1" smtClean="0">
                <a:solidFill>
                  <a:srgbClr val="FF66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" y="1487234"/>
            <a:ext cx="5184171" cy="3560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4428" y="3091248"/>
            <a:ext cx="8163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story is about ___________who races to marry the man that can run _____than her. In order to ____the race, a man asks for ____ from the Goddess of Love.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9850" y="793522"/>
            <a:ext cx="9074150" cy="902831"/>
          </a:xfrm>
        </p:spPr>
        <p:txBody>
          <a:bodyPr>
            <a:noAutofit/>
          </a:bodyPr>
          <a:lstStyle/>
          <a:p>
            <a:r>
              <a:rPr lang="zh-CN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1.Skim the text and find out the main idea of the story.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268688" y="3026588"/>
            <a:ext cx="20185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princess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124706" y="3619092"/>
            <a:ext cx="1210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470406" y="4217851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244478" y="4721611"/>
            <a:ext cx="9797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650854" y="128578"/>
            <a:ext cx="2484437" cy="457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zh-CN" altLang="zh-CN" sz="2400" b="1"/>
              <a:t>Using language</a:t>
            </a:r>
          </a:p>
        </p:txBody>
      </p:sp>
    </p:spTree>
    <p:extLst>
      <p:ext uri="{BB962C8B-B14F-4D97-AF65-F5344CB8AC3E}">
        <p14:creationId xmlns:p14="http://schemas.microsoft.com/office/powerpoint/2010/main" val="12979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6" grpId="0" autoUpdateAnimBg="0"/>
      <p:bldP spid="5127" grpId="0" autoUpdateAnimBg="0"/>
      <p:bldP spid="5128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331913" y="635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4400" b="1">
              <a:latin typeface="Comic Sans MS" panose="030F0702030302020204" pitchFamily="66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2113" y="1149350"/>
            <a:ext cx="8208962" cy="47910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1.Who was Atlanta?</a:t>
            </a:r>
          </a:p>
          <a:p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2.What was she good at?</a:t>
            </a:r>
          </a:p>
          <a:p>
            <a:pPr>
              <a:lnSpc>
                <a:spcPct val="120000"/>
              </a:lnSpc>
            </a:pP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3.Who did she want to marry?</a:t>
            </a:r>
          </a:p>
          <a:p>
            <a:pPr>
              <a:lnSpc>
                <a:spcPct val="120000"/>
              </a:lnSpc>
            </a:pPr>
            <a:endParaRPr lang="zh-CN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4.How could Hippomenes win Atlanta?</a:t>
            </a:r>
          </a:p>
          <a:p>
            <a:endParaRPr lang="zh-CN" altLang="zh-CN"/>
          </a:p>
          <a:p>
            <a:pPr>
              <a:lnSpc>
                <a:spcPct val="120000"/>
              </a:lnSpc>
            </a:pPr>
            <a:endParaRPr lang="zh-CN" altLang="zh-CN" sz="3200"/>
          </a:p>
          <a:p>
            <a:pPr>
              <a:lnSpc>
                <a:spcPct val="120000"/>
              </a:lnSpc>
            </a:pPr>
            <a:endParaRPr lang="zh-CN" altLang="zh-CN" sz="2000" b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zh-CN" altLang="zh-CN" sz="320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5288" y="526914"/>
            <a:ext cx="8205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/>
              <a:t>2.Scan </a:t>
            </a:r>
            <a:r>
              <a:rPr lang="zh-CN" altLang="en-US" sz="3200" b="1" smtClean="0"/>
              <a:t>the </a:t>
            </a:r>
            <a:r>
              <a:rPr lang="zh-CN" altLang="en-US" sz="3200" b="1"/>
              <a:t>passage and find the answers</a:t>
            </a:r>
          </a:p>
        </p:txBody>
      </p:sp>
      <p:pic>
        <p:nvPicPr>
          <p:cNvPr id="11269" name="Picture 5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300663"/>
            <a:ext cx="226695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529518" y="133214"/>
            <a:ext cx="2484437" cy="457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zh-CN" altLang="zh-CN" sz="2400" b="1"/>
              <a:t>Using language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39750" y="1519238"/>
            <a:ext cx="32464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</a:rPr>
              <a:t>She was a Greek princess.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19047" y="2363010"/>
            <a:ext cx="30139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</a:rPr>
              <a:t>She</a:t>
            </a:r>
            <a:r>
              <a:rPr lang="zh-CN" altLang="zh-CN">
                <a:solidFill>
                  <a:srgbClr val="FF0000"/>
                </a:solidFill>
              </a:rPr>
              <a:t> </a:t>
            </a:r>
            <a:r>
              <a:rPr lang="zh-CN" altLang="zh-CN" sz="2000">
                <a:solidFill>
                  <a:srgbClr val="FF0000"/>
                </a:solidFill>
              </a:rPr>
              <a:t>was good at running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30213" y="3143250"/>
            <a:ext cx="8893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</a:rPr>
              <a:t>She wanted to marry a man who could run faster than her.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80571" y="4263501"/>
            <a:ext cx="75916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He ______________from the Greek Goddess of Love. The Greek Goddess of Love gave him __________________to attract </a:t>
            </a:r>
            <a:r>
              <a:rPr lang="zh-CN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Atlanta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s__________</a:t>
            </a:r>
            <a:r>
              <a:rPr lang="zh-C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 make her ______________.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216195" y="4300386"/>
            <a:ext cx="17940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</a:rPr>
              <a:t>asked for help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004030" y="4700496"/>
            <a:ext cx="2436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</a:rPr>
              <a:t>three golden apples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676680" y="5023762"/>
            <a:ext cx="11673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</a:rPr>
              <a:t>attention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940095" y="5039212"/>
            <a:ext cx="1383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000">
                <a:solidFill>
                  <a:srgbClr val="FF0000"/>
                </a:solidFill>
              </a:rPr>
              <a:t>slow down</a:t>
            </a:r>
          </a:p>
        </p:txBody>
      </p:sp>
    </p:spTree>
    <p:extLst>
      <p:ext uri="{BB962C8B-B14F-4D97-AF65-F5344CB8AC3E}">
        <p14:creationId xmlns:p14="http://schemas.microsoft.com/office/powerpoint/2010/main" val="16004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 autoUpdateAnimBg="0"/>
      <p:bldP spid="6151" grpId="0" autoUpdateAnimBg="0"/>
      <p:bldP spid="6152" grpId="0" autoUpdateAnimBg="0"/>
      <p:bldP spid="6153" grpId="0" autoUpdateAnimBg="0"/>
      <p:bldP spid="6154" grpId="0" autoUpdateAnimBg="0"/>
      <p:bldP spid="6155" grpId="0" autoUpdateAnimBg="0"/>
      <p:bldP spid="6156" grpId="0" autoUpdateAnimBg="0"/>
      <p:bldP spid="6157" grpId="0" autoUpdateAnimBg="0"/>
      <p:bldP spid="6158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7082" y="278607"/>
            <a:ext cx="85677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i="1"/>
              <a:t>3.Finish the following true or false exercise after listening.</a:t>
            </a:r>
          </a:p>
          <a:p>
            <a:endParaRPr lang="zh-CN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42352" y="1343025"/>
            <a:ext cx="8604250" cy="6324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zh-CN" altLang="zh-CN" sz="2400" smtClean="0"/>
              <a:t>1. She practised running to compete in the Olympic Games.</a:t>
            </a:r>
          </a:p>
          <a:p>
            <a:pPr marL="609600" indent="-609600"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zh-CN" altLang="zh-CN" sz="2400" smtClean="0"/>
              <a:t>2. At first Hippomenes understood why men ran against Atlanta.</a:t>
            </a:r>
          </a:p>
          <a:p>
            <a:pPr marL="609600" indent="-609600"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zh-CN" altLang="zh-CN" sz="2400" smtClean="0"/>
              <a:t>3. Atlanta was not sure  she could win.</a:t>
            </a:r>
          </a:p>
          <a:p>
            <a:pPr marL="609600" indent="-609600"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zh-CN" altLang="zh-CN" sz="2400" smtClean="0"/>
              <a:t>4. She was so angry about the fact that she could not run in the Olympics.</a:t>
            </a:r>
          </a:p>
          <a:p>
            <a:pPr marL="609600" indent="-609600"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zh-CN" altLang="zh-CN" sz="2400" smtClean="0"/>
              <a:t>5. She made as many men as she could share her pain.</a:t>
            </a:r>
          </a:p>
          <a:p>
            <a:pPr marL="609600" indent="-609600"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zh-CN" altLang="zh-CN" sz="2400" smtClean="0"/>
              <a:t>6. Her father did not understand her wish to compete in the Olympics.</a:t>
            </a:r>
          </a:p>
          <a:p>
            <a:pPr marL="609600" indent="-609600"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zh-CN" altLang="zh-CN" sz="2400" smtClean="0"/>
              <a:t>7. He did not refuse her wish to choose her  husband in a race.</a:t>
            </a:r>
            <a:r>
              <a:rPr lang="zh-CN" altLang="zh-CN" smtClean="0"/>
              <a:t> </a:t>
            </a:r>
            <a:endParaRPr lang="zh-CN" altLang="zh-CN" smtClean="0">
              <a:solidFill>
                <a:srgbClr val="FF5050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5822" y="1300175"/>
            <a:ext cx="360363" cy="579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zh-CN" altLang="zh-CN" sz="3200">
                <a:solidFill>
                  <a:srgbClr val="FF5050"/>
                </a:solidFill>
              </a:rPr>
              <a:t>F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7410" y="1970337"/>
            <a:ext cx="358775" cy="577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zh-CN" altLang="zh-CN" sz="3200">
                <a:solidFill>
                  <a:srgbClr val="FF5050"/>
                </a:solidFill>
              </a:rPr>
              <a:t>F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44637" y="3504346"/>
            <a:ext cx="38624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zh-CN" sz="3200">
                <a:solidFill>
                  <a:srgbClr val="FF5050"/>
                </a:solidFill>
              </a:rPr>
              <a:t>T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80180" y="2707728"/>
            <a:ext cx="360363" cy="579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zh-CN" altLang="zh-CN" sz="3200">
                <a:solidFill>
                  <a:srgbClr val="FF5050"/>
                </a:solidFill>
              </a:rPr>
              <a:t>F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75966" y="4363119"/>
            <a:ext cx="38624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zh-CN" sz="3200">
                <a:solidFill>
                  <a:srgbClr val="FF5050"/>
                </a:solidFill>
              </a:rPr>
              <a:t>T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82882" y="5148517"/>
            <a:ext cx="38624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zh-CN" sz="3200">
                <a:solidFill>
                  <a:srgbClr val="FF5050"/>
                </a:solidFill>
              </a:rPr>
              <a:t>T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67240" y="6132631"/>
            <a:ext cx="38624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zh-CN" sz="3200">
                <a:solidFill>
                  <a:srgbClr val="FF505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1969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7172" grpId="0" bldLvl="0" animBg="1" autoUpdateAnimBg="0"/>
      <p:bldP spid="7177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>
            <a:hlinkClick r:id="" action="ppaction://noaction"/>
          </p:cNvPr>
          <p:cNvSpPr>
            <a:spLocks noChangeArrowheads="1" noChangeShapeType="1"/>
          </p:cNvSpPr>
          <p:nvPr/>
        </p:nvSpPr>
        <p:spPr bwMode="auto">
          <a:xfrm>
            <a:off x="827088" y="1773238"/>
            <a:ext cx="6121400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 pitchFamily="34" charset="0"/>
              </a:rPr>
              <a:t>Language points</a:t>
            </a:r>
          </a:p>
          <a:p>
            <a:pPr algn="ctr"/>
            <a:r>
              <a:rPr lang="en-US" altLang="zh-C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 pitchFamily="34" charset="0"/>
              </a:rPr>
              <a:t> for reading II</a:t>
            </a:r>
            <a:endParaRPr lang="zh-CN" alt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80875" y="1259095"/>
            <a:ext cx="8785225" cy="5106988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/>
              <a:t>1. </a:t>
            </a:r>
            <a:r>
              <a:rPr lang="zh-CN" altLang="en-US" sz="3600" smtClean="0">
                <a:solidFill>
                  <a:srgbClr val="FF5050"/>
                </a:solidFill>
                <a:latin typeface="Monotype Corsiva" panose="03010101010201010101" pitchFamily="66" charset="0"/>
              </a:rPr>
              <a:t>marry v.</a:t>
            </a:r>
            <a:r>
              <a:rPr lang="zh-CN" altLang="en-US" sz="3600" smtClean="0"/>
              <a:t>  </a:t>
            </a:r>
            <a:r>
              <a:rPr lang="zh-CN" altLang="en-US" sz="3600" smtClean="0">
                <a:latin typeface="隶书" panose="02010509060101010101" pitchFamily="49" charset="-122"/>
                <a:ea typeface="隶书" panose="02010509060101010101" pitchFamily="49" charset="-122"/>
              </a:rPr>
              <a:t>结婚,嫁,娶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>
                <a:solidFill>
                  <a:srgbClr val="FF5050"/>
                </a:solidFill>
              </a:rPr>
              <a:t> </a:t>
            </a:r>
            <a:r>
              <a:rPr lang="zh-CN" altLang="en-US" sz="360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A marry B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/>
              <a:t>Mary </a:t>
            </a:r>
            <a:r>
              <a:rPr lang="zh-CN" altLang="en-US" sz="3600" smtClean="0">
                <a:latin typeface="Monotype Corsiva" panose="03010101010201010101" pitchFamily="66" charset="0"/>
              </a:rPr>
              <a:t>married</a:t>
            </a:r>
            <a:r>
              <a:rPr lang="zh-CN" altLang="en-US" sz="3600" smtClean="0"/>
              <a:t> a rich Frenchman last year.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marry A to B</a:t>
            </a:r>
            <a:r>
              <a:rPr lang="zh-CN" altLang="en-US" sz="3600" smtClean="0">
                <a:solidFill>
                  <a:schemeClr val="accent2"/>
                </a:solidFill>
              </a:rPr>
              <a:t>  </a:t>
            </a:r>
            <a:r>
              <a:rPr lang="zh-CN" altLang="en-US" sz="360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把A 嫁给B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/>
              <a:t>He </a:t>
            </a:r>
            <a:r>
              <a:rPr lang="zh-CN" altLang="en-US" sz="3600" smtClean="0">
                <a:latin typeface="Monotype Corsiva" panose="03010101010201010101" pitchFamily="66" charset="0"/>
              </a:rPr>
              <a:t>married</a:t>
            </a:r>
            <a:r>
              <a:rPr lang="zh-CN" altLang="en-US" sz="3600" smtClean="0"/>
              <a:t> both his daughters to a writer.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>
                <a:solidFill>
                  <a:srgbClr val="FF5050"/>
                </a:solidFill>
                <a:latin typeface="Monotype Corsiva" panose="03010101010201010101" pitchFamily="66" charset="0"/>
              </a:rPr>
              <a:t>adj.  married</a:t>
            </a:r>
            <a:endParaRPr lang="zh-CN" altLang="en-US" sz="3600" smtClean="0">
              <a:latin typeface="Monotype Corsiva" panose="03010101010201010101" pitchFamily="66" charset="0"/>
            </a:endParaRP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A get/ be married (to B) 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/>
              <a:t>She </a:t>
            </a:r>
            <a:r>
              <a:rPr lang="zh-CN" altLang="en-US" sz="3600" smtClean="0">
                <a:latin typeface="Monotype Corsiva" panose="03010101010201010101" pitchFamily="66" charset="0"/>
              </a:rPr>
              <a:t>has been married</a:t>
            </a:r>
            <a:r>
              <a:rPr lang="zh-CN" altLang="en-US" sz="3600" smtClean="0"/>
              <a:t> for two years.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/>
              <a:t>She got married two years ago.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>
                <a:latin typeface="Monotype Corsiva" panose="03010101010201010101" pitchFamily="66" charset="0"/>
              </a:rPr>
              <a:t> </a:t>
            </a:r>
            <a:r>
              <a:rPr lang="zh-CN" altLang="en-US" sz="3600" smtClean="0">
                <a:solidFill>
                  <a:srgbClr val="FF5050"/>
                </a:solidFill>
                <a:latin typeface="Monotype Corsiva" panose="03010101010201010101" pitchFamily="66" charset="0"/>
              </a:rPr>
              <a:t>n. marriage</a:t>
            </a:r>
          </a:p>
        </p:txBody>
      </p:sp>
      <p:sp>
        <p:nvSpPr>
          <p:cNvPr id="14339" name="WordArt 3"/>
          <p:cNvSpPr>
            <a:spLocks noChangeArrowheads="1" noChangeShapeType="1"/>
          </p:cNvSpPr>
          <p:nvPr/>
        </p:nvSpPr>
        <p:spPr bwMode="auto">
          <a:xfrm>
            <a:off x="1331775" y="689626"/>
            <a:ext cx="57245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Narrow" panose="020B0606020202030204" pitchFamily="34" charset="0"/>
              </a:rPr>
              <a:t>Language points for Reading II</a:t>
            </a:r>
            <a:endParaRPr lang="zh-CN" altLang="en-US" sz="3600" b="1" kern="10">
              <a:ln w="19050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661150" y="117475"/>
            <a:ext cx="2482850" cy="457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zh-CN" altLang="zh-CN" sz="2400" b="1"/>
              <a:t>Using language</a:t>
            </a:r>
          </a:p>
        </p:txBody>
      </p:sp>
    </p:spTree>
    <p:extLst>
      <p:ext uri="{BB962C8B-B14F-4D97-AF65-F5344CB8AC3E}">
        <p14:creationId xmlns:p14="http://schemas.microsoft.com/office/powerpoint/2010/main" val="39148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549275"/>
            <a:ext cx="8424862" cy="403225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CN" sz="3600" smtClean="0">
                <a:latin typeface="Monotype Corsiva" panose="03010101010201010101" pitchFamily="66" charset="0"/>
              </a:rPr>
              <a:t>2. </a:t>
            </a:r>
            <a:r>
              <a:rPr lang="zh-CN" altLang="zh-CN" sz="3600" smtClean="0">
                <a:solidFill>
                  <a:srgbClr val="FF5050"/>
                </a:solidFill>
                <a:latin typeface="Monotype Corsiva" panose="03010101010201010101" pitchFamily="66" charset="0"/>
              </a:rPr>
              <a:t>amazed= surprised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smtClean="0">
                <a:latin typeface="Monotype Corsiva" panose="03010101010201010101" pitchFamily="66" charset="0"/>
              </a:rPr>
              <a:t>  </a:t>
            </a:r>
            <a:r>
              <a:rPr lang="zh-CN" altLang="zh-CN" sz="3600" smtClean="0">
                <a:solidFill>
                  <a:srgbClr val="FF5050"/>
                </a:solidFill>
                <a:latin typeface="Monotype Corsiva" panose="03010101010201010101" pitchFamily="66" charset="0"/>
              </a:rPr>
              <a:t>be amazed at sth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smtClean="0">
                <a:solidFill>
                  <a:srgbClr val="FF5050"/>
                </a:solidFill>
                <a:latin typeface="Monotype Corsiva" panose="03010101010201010101" pitchFamily="66" charset="0"/>
              </a:rPr>
              <a:t>  be amazed to do sth </a:t>
            </a:r>
          </a:p>
          <a:p>
            <a:pPr marL="609600" indent="-609600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3600" smtClean="0">
                <a:solidFill>
                  <a:srgbClr val="FF5050"/>
                </a:solidFill>
                <a:latin typeface="Monotype Corsiva" panose="03010101010201010101" pitchFamily="66" charset="0"/>
              </a:rPr>
              <a:t>  be amazed that…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99745" y="5373135"/>
            <a:ext cx="5359400" cy="519112"/>
          </a:xfrm>
          <a:prstGeom prst="rect">
            <a:avLst/>
          </a:prstGeom>
          <a:solidFill>
            <a:srgbClr val="FFD9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0000FF"/>
                </a:solidFill>
              </a:rPr>
              <a:t>amazing </a:t>
            </a:r>
            <a:r>
              <a:rPr lang="zh-CN" altLang="zh-CN" sz="2800"/>
              <a:t>= surprising 令人惊奇的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588140" y="128588"/>
            <a:ext cx="2484437" cy="457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zh-CN" altLang="zh-CN" sz="2400" b="1"/>
              <a:t>Using language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11188" y="3213100"/>
            <a:ext cx="82581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I was amazed at zhang </a:t>
            </a:r>
            <a:r>
              <a:rPr lang="zh-CN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Zhan</a:t>
            </a: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death.</a:t>
            </a:r>
          </a:p>
          <a:p>
            <a:r>
              <a:rPr lang="zh-CN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I was amazed to hear about his death.</a:t>
            </a:r>
          </a:p>
          <a:p>
            <a:r>
              <a:rPr lang="zh-CN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I was amazed that he had passed away.</a:t>
            </a:r>
          </a:p>
          <a:p>
            <a:endParaRPr lang="zh-CN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39" grpId="0" bldLvl="0" animBg="1" autoUpdateAnimBg="0"/>
      <p:bldP spid="14341" grpId="0" bldLvl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3730" y="836820"/>
            <a:ext cx="7777162" cy="496728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/>
              <a:t>3. </a:t>
            </a:r>
            <a:r>
              <a:rPr lang="zh-CN" altLang="en-US" sz="3600" smtClean="0">
                <a:solidFill>
                  <a:srgbClr val="FF3300"/>
                </a:solidFill>
                <a:latin typeface="Monotype Corsiva" panose="03010101010201010101" pitchFamily="66" charset="0"/>
              </a:rPr>
              <a:t>promise v. 许诺，答应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 promise sth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/>
              <a:t>He </a:t>
            </a:r>
            <a:r>
              <a:rPr lang="zh-CN" altLang="en-US" sz="3600" smtClean="0">
                <a:latin typeface="Monotype Corsiva" panose="03010101010201010101" pitchFamily="66" charset="0"/>
              </a:rPr>
              <a:t>promised</a:t>
            </a:r>
            <a:r>
              <a:rPr lang="zh-CN" altLang="en-US" sz="3600" smtClean="0"/>
              <a:t> a gift for my birthday.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 promise sb sth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/>
              <a:t>He </a:t>
            </a:r>
            <a:r>
              <a:rPr lang="zh-CN" altLang="en-US" sz="3600" smtClean="0">
                <a:latin typeface="Monotype Corsiva" panose="03010101010201010101" pitchFamily="66" charset="0"/>
              </a:rPr>
              <a:t>promised me a gift</a:t>
            </a:r>
            <a:r>
              <a:rPr lang="zh-CN" altLang="en-US" sz="3600" smtClean="0"/>
              <a:t> for my birthday.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 promise (sb) to do sth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/>
              <a:t>He </a:t>
            </a:r>
            <a:r>
              <a:rPr lang="zh-CN" altLang="en-US" sz="3600" smtClean="0">
                <a:latin typeface="Monotype Corsiva" panose="03010101010201010101" pitchFamily="66" charset="0"/>
              </a:rPr>
              <a:t>promised to buy</a:t>
            </a:r>
            <a:r>
              <a:rPr lang="zh-CN" altLang="en-US" sz="3600" smtClean="0"/>
              <a:t> me a mp3.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>
                <a:solidFill>
                  <a:schemeClr val="accent2"/>
                </a:solidFill>
              </a:rPr>
              <a:t> </a:t>
            </a:r>
            <a:r>
              <a:rPr lang="zh-CN" altLang="en-US" sz="360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promise sb that…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smtClean="0"/>
              <a:t>He </a:t>
            </a:r>
            <a:r>
              <a:rPr lang="zh-CN" altLang="en-US" sz="3600" smtClean="0">
                <a:latin typeface="Monotype Corsiva" panose="03010101010201010101" pitchFamily="66" charset="0"/>
              </a:rPr>
              <a:t>promised that</a:t>
            </a:r>
            <a:r>
              <a:rPr lang="zh-CN" altLang="en-US" sz="3600" smtClean="0"/>
              <a:t> he would buy me a mp3.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3600" smtClean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659563" y="116770"/>
            <a:ext cx="2484437" cy="457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zh-CN" altLang="zh-CN" sz="2400" b="1"/>
              <a:t>Using language</a:t>
            </a:r>
          </a:p>
        </p:txBody>
      </p:sp>
    </p:spTree>
    <p:extLst>
      <p:ext uri="{BB962C8B-B14F-4D97-AF65-F5344CB8AC3E}">
        <p14:creationId xmlns:p14="http://schemas.microsoft.com/office/powerpoint/2010/main" val="362050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16013" y="1628775"/>
            <a:ext cx="6696075" cy="2879725"/>
          </a:xfrm>
          <a:prstGeom prst="rect">
            <a:avLst/>
          </a:prstGeom>
          <a:noFill/>
          <a:ln w="76200" cmpd="tri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zh-CN" altLang="zh-CN" sz="3600">
                <a:solidFill>
                  <a:srgbClr val="FF5050"/>
                </a:solidFill>
              </a:rPr>
              <a:t> make/ give a promise </a:t>
            </a:r>
            <a:r>
              <a:rPr lang="zh-CN" altLang="zh-CN" sz="3600">
                <a:solidFill>
                  <a:srgbClr val="FF5050"/>
                </a:solidFill>
                <a:ea typeface="隶书" panose="02010509060101010101" pitchFamily="49" charset="-122"/>
              </a:rPr>
              <a:t>许下诺言</a:t>
            </a:r>
          </a:p>
          <a:p>
            <a:pPr>
              <a:lnSpc>
                <a:spcPct val="115000"/>
              </a:lnSpc>
            </a:pPr>
            <a:r>
              <a:rPr lang="zh-CN" altLang="zh-CN" sz="3600">
                <a:solidFill>
                  <a:srgbClr val="FF5050"/>
                </a:solidFill>
              </a:rPr>
              <a:t> keep a promise </a:t>
            </a:r>
            <a:r>
              <a:rPr lang="zh-CN" altLang="zh-CN" sz="3600">
                <a:solidFill>
                  <a:srgbClr val="FF5050"/>
                </a:solidFill>
                <a:ea typeface="隶书" panose="02010509060101010101" pitchFamily="49" charset="-122"/>
              </a:rPr>
              <a:t>遵守诺言</a:t>
            </a:r>
          </a:p>
          <a:p>
            <a:pPr>
              <a:lnSpc>
                <a:spcPct val="115000"/>
              </a:lnSpc>
            </a:pPr>
            <a:r>
              <a:rPr lang="zh-CN" altLang="zh-CN" sz="3600">
                <a:solidFill>
                  <a:srgbClr val="FF5050"/>
                </a:solidFill>
              </a:rPr>
              <a:t> carry out a promise </a:t>
            </a:r>
            <a:r>
              <a:rPr lang="zh-CN" altLang="zh-CN" sz="3600">
                <a:solidFill>
                  <a:srgbClr val="FF5050"/>
                </a:solidFill>
                <a:ea typeface="隶书" panose="02010509060101010101" pitchFamily="49" charset="-122"/>
              </a:rPr>
              <a:t>履行诺言</a:t>
            </a:r>
          </a:p>
          <a:p>
            <a:pPr>
              <a:lnSpc>
                <a:spcPct val="115000"/>
              </a:lnSpc>
            </a:pPr>
            <a:r>
              <a:rPr lang="zh-CN" altLang="zh-CN" sz="3600">
                <a:solidFill>
                  <a:srgbClr val="FF5050"/>
                </a:solidFill>
              </a:rPr>
              <a:t> break a promise </a:t>
            </a:r>
            <a:r>
              <a:rPr lang="zh-CN" altLang="zh-CN" sz="3600">
                <a:solidFill>
                  <a:srgbClr val="FF5050"/>
                </a:solidFill>
                <a:ea typeface="隶书" panose="02010509060101010101" pitchFamily="49" charset="-122"/>
              </a:rPr>
              <a:t>违背诺言</a:t>
            </a:r>
          </a:p>
          <a:p>
            <a:pPr>
              <a:spcBef>
                <a:spcPct val="20000"/>
              </a:spcBef>
            </a:pPr>
            <a:endParaRPr lang="zh-CN" altLang="zh-CN" sz="3600"/>
          </a:p>
        </p:txBody>
      </p:sp>
      <p:pic>
        <p:nvPicPr>
          <p:cNvPr id="17411" name="Picture 3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581525"/>
            <a:ext cx="259238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659563" y="116770"/>
            <a:ext cx="2484437" cy="457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zh-CN" altLang="zh-CN" sz="2400" b="1"/>
              <a:t>Using language</a:t>
            </a:r>
          </a:p>
        </p:txBody>
      </p:sp>
    </p:spTree>
    <p:extLst>
      <p:ext uri="{BB962C8B-B14F-4D97-AF65-F5344CB8AC3E}">
        <p14:creationId xmlns:p14="http://schemas.microsoft.com/office/powerpoint/2010/main" val="26732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s_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5" y="2060905"/>
            <a:ext cx="58451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843880" y="801064"/>
            <a:ext cx="2763577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750"/>
              </a:lnSpc>
            </a:pPr>
            <a:r>
              <a:rPr lang="zh-CN" altLang="zh-CN" sz="6600" b="1">
                <a:solidFill>
                  <a:srgbClr val="00B050"/>
                </a:solidFill>
                <a:latin typeface="Curlz MT" panose="04040404050702020202" pitchFamily="82" charset="0"/>
                <a:cs typeface="Times New Roman" panose="02020603050405020304" pitchFamily="18" charset="0"/>
              </a:rPr>
              <a:t> Writing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96888" y="2999117"/>
            <a:ext cx="7731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588"/>
              </a:lnSpc>
            </a:pP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原句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14425" y="3618242"/>
            <a:ext cx="7524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1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I lived in what you call “Ancient Greece” and I used to write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6888" y="4118305"/>
            <a:ext cx="81724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5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about the Olympic Games a long time ago. 我生活在你们所说的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“古希腊”，我曾经写过很久以前奥林匹克运动会的情况。</a:t>
            </a:r>
          </a:p>
        </p:txBody>
      </p:sp>
    </p:spTree>
    <p:extLst>
      <p:ext uri="{BB962C8B-B14F-4D97-AF65-F5344CB8AC3E}">
        <p14:creationId xmlns:p14="http://schemas.microsoft.com/office/powerpoint/2010/main" val="35175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8613" y="858838"/>
            <a:ext cx="622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00"/>
                </a:solidFill>
                <a:ea typeface="黑体" panose="02010609060101010101" pitchFamily="49" charset="-122"/>
              </a:rPr>
              <a:t>点评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46150" y="1333500"/>
            <a:ext cx="495776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这个长句是由三个简单句合并而成：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53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①I lived in a place.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46150" y="2441575"/>
            <a:ext cx="51435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5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②You call the place “Ancient Greece”．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8613" y="2995613"/>
            <a:ext cx="8548687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88"/>
              </a:lnSpc>
            </a:pPr>
            <a:r>
              <a:rPr lang="zh-CN" altLang="zh-CN"/>
              <a:t>	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③I used to write about the Olympic Games a long time ago.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350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	合并之第一步：句②中的 place 指的正是句①中的宾语，故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350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句②可转换为句①的宾语从句：I lived in what you call “Ancient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350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Greece”．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46150" y="5214938"/>
            <a:ext cx="77438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合并之第二步：句③与句①构成并列关系，可用并列连词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28613" y="5768975"/>
            <a:ext cx="145415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5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and 合并。</a:t>
            </a:r>
          </a:p>
        </p:txBody>
      </p:sp>
    </p:spTree>
    <p:extLst>
      <p:ext uri="{BB962C8B-B14F-4D97-AF65-F5344CB8AC3E}">
        <p14:creationId xmlns:p14="http://schemas.microsoft.com/office/powerpoint/2010/main" val="33281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348P6T12D1874807F44DT20051111210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2072"/>
            <a:ext cx="9057971" cy="458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43880" y="980830"/>
            <a:ext cx="440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800000"/>
                </a:solidFill>
                <a:latin typeface="Kristen ITC" panose="03050502040202030202" pitchFamily="66" charset="0"/>
              </a:rPr>
              <a:t>Welcome to Beijing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43755" y="130969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folHlink"/>
                </a:solidFill>
                <a:latin typeface="Tahoma" panose="020B0604030504040204" pitchFamily="34" charset="0"/>
              </a:rPr>
              <a:t>2008 Beijing Olympic Mascots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76180" y="1143118"/>
            <a:ext cx="9233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3600">
                <a:solidFill>
                  <a:srgbClr val="000000"/>
                </a:solidFill>
                <a:ea typeface="黑体" panose="02010609060101010101" pitchFamily="49" charset="-122"/>
              </a:rPr>
              <a:t>仿写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99745" y="1916895"/>
            <a:ext cx="73866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①他遇到一个乞丐在拉小提琴，他被他的琴声吸引了。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99745" y="2540782"/>
            <a:ext cx="9072630" cy="133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188"/>
              </a:lnSpc>
            </a:pPr>
            <a:r>
              <a:rPr lang="zh-CN" altLang="zh-CN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</a:t>
            </a: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138"/>
              </a:lnSpc>
            </a:pPr>
            <a:r>
              <a:rPr lang="zh-CN" altLang="zh-CN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</a:t>
            </a: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13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②我感激父母为我所做的一切，同时我会更加努力学习。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99745" y="4187020"/>
            <a:ext cx="8617744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188"/>
              </a:lnSpc>
            </a:pPr>
            <a:r>
              <a:rPr lang="zh-CN" altLang="zh-CN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</a:t>
            </a: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138"/>
              </a:lnSpc>
            </a:pPr>
            <a:r>
              <a:rPr lang="zh-CN" altLang="zh-CN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</a:t>
            </a: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01332" y="2380593"/>
            <a:ext cx="70599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He met a beggar who was playing the violin and he was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863232" y="2932249"/>
            <a:ext cx="21739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400" smtClean="0">
                <a:solidFill>
                  <a:srgbClr val="FF0000"/>
                </a:solidFill>
                <a:latin typeface="Times New Roman" panose="02020603050405020304" pitchFamily="18" charset="0"/>
              </a:rPr>
              <a:t>absorbed 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into it.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937845" y="4004606"/>
            <a:ext cx="71192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I thank my parents for what they have done for me and I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879107" y="4545149"/>
            <a:ext cx="23285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will study harder.</a:t>
            </a:r>
          </a:p>
        </p:txBody>
      </p:sp>
    </p:spTree>
    <p:extLst>
      <p:ext uri="{BB962C8B-B14F-4D97-AF65-F5344CB8AC3E}">
        <p14:creationId xmlns:p14="http://schemas.microsoft.com/office/powerpoint/2010/main" val="39944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  <p:bldP spid="19463" grpId="0" autoUpdateAnimBg="0"/>
      <p:bldP spid="19464" grpId="0" autoUpdateAnimBg="0"/>
      <p:bldP spid="19465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710" y="1412860"/>
            <a:ext cx="7731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588"/>
              </a:lnSpc>
            </a:pP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原句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11660" y="2036748"/>
            <a:ext cx="73580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1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Many kings and princes wanted to marry Atlanta, but when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5710" y="2535223"/>
            <a:ext cx="8359775" cy="149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5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they heard of her rules they knew it was hopeless.许多国王和王子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想要娶亚特兰大，但是当听到她规定的条件时，他们知道是没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2675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有希望的。</a:t>
            </a:r>
          </a:p>
        </p:txBody>
      </p:sp>
    </p:spTree>
    <p:extLst>
      <p:ext uri="{BB962C8B-B14F-4D97-AF65-F5344CB8AC3E}">
        <p14:creationId xmlns:p14="http://schemas.microsoft.com/office/powerpoint/2010/main" val="11307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01638" y="777875"/>
            <a:ext cx="62071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00"/>
                </a:solidFill>
                <a:ea typeface="黑体" panose="02010609060101010101" pitchFamily="49" charset="-122"/>
              </a:rPr>
              <a:t>点评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19175" y="1333500"/>
            <a:ext cx="4956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这个长句是由三个简单句合并而成：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19175" y="1887538"/>
            <a:ext cx="644525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5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①Many kings and princes wanted to marry Atlanta.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350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②They heard of her rules.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19175" y="2995613"/>
            <a:ext cx="372427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5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③They knew it was hopeless.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01638" y="3552825"/>
            <a:ext cx="836136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413"/>
              </a:lnSpc>
            </a:pPr>
            <a:r>
              <a:rPr lang="zh-CN" altLang="zh-CN"/>
              <a:t>	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合并之第一步：句②中和句③在时间上是有先后顺序的，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53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可用 when 引导句②作为句③的时间状语：When they heard of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350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her rules they knew it was hopeless。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19175" y="5214938"/>
            <a:ext cx="7742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合并之第二步：句②③和句①之间构成转折关系，可用转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01638" y="5768975"/>
            <a:ext cx="3956050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5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折连词 but 将他们合</a:t>
            </a:r>
            <a:r>
              <a:rPr lang="zh-CN" altLang="zh-CN" sz="2400">
                <a:solidFill>
                  <a:srgbClr val="000000"/>
                </a:solidFill>
              </a:rPr>
              <a:t>并起来。</a:t>
            </a:r>
          </a:p>
        </p:txBody>
      </p:sp>
    </p:spTree>
    <p:extLst>
      <p:ext uri="{BB962C8B-B14F-4D97-AF65-F5344CB8AC3E}">
        <p14:creationId xmlns:p14="http://schemas.microsoft.com/office/powerpoint/2010/main" val="7979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8763" y="1025525"/>
            <a:ext cx="6207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00"/>
                </a:solidFill>
                <a:ea typeface="黑体" panose="02010609060101010101" pitchFamily="49" charset="-122"/>
              </a:rPr>
              <a:t>仿写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76300" y="1617663"/>
            <a:ext cx="7742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①我的表姐曾经想当一名体操运动员，但当她听说训练很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8763" y="2212975"/>
            <a:ext cx="40259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辛苦时，她放弃了这个想法。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76300" y="2836863"/>
            <a:ext cx="7742238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1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__________________________________________________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13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__________________________________________________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13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②每个人都想尽快到达那里，但当他们遇上暴雨时，他们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8763" y="4454525"/>
            <a:ext cx="34083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不得不停下前进的步伐。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76300" y="5078413"/>
            <a:ext cx="7742238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1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__________________________________________________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13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__________________________________________________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877888" y="2670175"/>
            <a:ext cx="76644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My cousin ever wanted to be a gymnast, but when she heard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835025" y="3176588"/>
            <a:ext cx="4835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the drill was very hard she gave it up.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815975" y="4883150"/>
            <a:ext cx="814546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Everyone wanted to get there as soon as possible, but when they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804863" y="5414963"/>
            <a:ext cx="493871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met a storm they had to stop going on.</a:t>
            </a:r>
          </a:p>
        </p:txBody>
      </p:sp>
    </p:spTree>
    <p:extLst>
      <p:ext uri="{BB962C8B-B14F-4D97-AF65-F5344CB8AC3E}">
        <p14:creationId xmlns:p14="http://schemas.microsoft.com/office/powerpoint/2010/main" val="16257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utoUpdateAnimBg="0"/>
      <p:bldP spid="22537" grpId="0" autoUpdateAnimBg="0"/>
      <p:bldP spid="22538" grpId="0" autoUpdateAnimBg="0"/>
      <p:bldP spid="22539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/>
        </p:nvGraphicFramePr>
        <p:xfrm>
          <a:off x="757238" y="2905125"/>
          <a:ext cx="7620000" cy="3114675"/>
        </p:xfrm>
        <a:graphic>
          <a:graphicData uri="http://schemas.openxmlformats.org/drawingml/2006/table">
            <a:tbl>
              <a:tblPr/>
              <a:tblGrid>
                <a:gridCol w="2846387"/>
                <a:gridCol w="4773613"/>
              </a:tblGrid>
              <a:tr h="52070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</a:rPr>
                        <a:t>最喜欢的运动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</a:rPr>
                        <a:t>篮球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</a:rPr>
                        <a:t>开始产生兴趣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5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</a:rPr>
                        <a:t>9 岁，那时父亲教我打篮球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</a:rPr>
                        <a:t>现在练习情况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57200" algn="l"/>
                        </a:tabLs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tabLst>
                          <a:tab pos="4572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细黑" panose="02010600040101010101" pitchFamily="2" charset="-122"/>
                        </a:rPr>
                        <a:t>	</a:t>
                      </a: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</a:rPr>
                        <a:t>校篮球队成员；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细黑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</a:rPr>
                        <a:t>放学后或周末打一小时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</a:rPr>
                        <a:t>喜欢的原因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</a:rPr>
                        <a:t>快乐；健康；可以交到朋友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</a:rPr>
                        <a:t>最喜欢的篮球明星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华文细黑" panose="0201060004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细黑" panose="02010600040101010101" pitchFamily="2" charset="-122"/>
                        </a:rPr>
                        <a:t>姚明；乔丹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985838" y="808038"/>
            <a:ext cx="18589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00"/>
                </a:solidFill>
                <a:ea typeface="黑体" panose="02010609060101010101" pitchFamily="49" charset="-122"/>
              </a:rPr>
              <a:t>【小试牛刀】</a:t>
            </a:r>
          </a:p>
        </p:txBody>
      </p:sp>
      <p:sp>
        <p:nvSpPr>
          <p:cNvPr id="24599" name="Text Box 24"/>
          <p:cNvSpPr txBox="1">
            <a:spLocks noChangeArrowheads="1"/>
          </p:cNvSpPr>
          <p:nvPr/>
        </p:nvSpPr>
        <p:spPr bwMode="auto">
          <a:xfrm>
            <a:off x="985838" y="1760538"/>
            <a:ext cx="1446212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5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写作内容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</a:p>
        </p:txBody>
      </p:sp>
      <p:sp>
        <p:nvSpPr>
          <p:cNvPr id="24600" name="Text Box 25"/>
          <p:cNvSpPr txBox="1">
            <a:spLocks noChangeArrowheads="1"/>
          </p:cNvSpPr>
          <p:nvPr/>
        </p:nvSpPr>
        <p:spPr bwMode="auto">
          <a:xfrm>
            <a:off x="985838" y="2355850"/>
            <a:ext cx="71231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请根据下表信息，写一篇短文介绍你最喜欢的运动。</a:t>
            </a:r>
          </a:p>
        </p:txBody>
      </p:sp>
    </p:spTree>
    <p:extLst>
      <p:ext uri="{BB962C8B-B14F-4D97-AF65-F5344CB8AC3E}">
        <p14:creationId xmlns:p14="http://schemas.microsoft.com/office/powerpoint/2010/main" val="11612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96950" y="874713"/>
            <a:ext cx="14446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5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r>
              <a:rPr lang="zh-CN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写作要求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]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96950" y="1466850"/>
            <a:ext cx="43370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588"/>
              </a:lnSpc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只能用 5 个句子表</a:t>
            </a:r>
            <a:r>
              <a:rPr lang="zh-CN" altLang="zh-CN" sz="2400">
                <a:solidFill>
                  <a:srgbClr val="000000"/>
                </a:solidFill>
              </a:rPr>
              <a:t>达全部内容。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96950" y="2074863"/>
            <a:ext cx="15494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413"/>
              </a:lnSpc>
            </a:pPr>
            <a:r>
              <a:rPr lang="zh-CN" altLang="zh-CN" sz="2400">
                <a:solidFill>
                  <a:srgbClr val="0000FF"/>
                </a:solidFill>
                <a:ea typeface="黑体" panose="02010609060101010101" pitchFamily="49" charset="-122"/>
              </a:rPr>
              <a:t>参考范文：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79413" y="2660650"/>
            <a:ext cx="8399462" cy="3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66975" indent="-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24175" indent="-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81375" indent="-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38575" indent="-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188"/>
              </a:lnSpc>
            </a:pPr>
            <a:r>
              <a:rPr lang="zh-CN" altLang="zh-CN"/>
              <a:t>	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Basketball is my favourite sport.I first became interested in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138"/>
              </a:lnSpc>
            </a:pP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basketball at the age of nine, when my father taught me how to play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138"/>
              </a:lnSpc>
            </a:pP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basketball.Now I am a member of our school basketball team and I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138"/>
              </a:lnSpc>
            </a:pP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often  play  basketball  for  about  an  hour  after  school  or  on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138"/>
              </a:lnSpc>
            </a:pP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weekends.The reason why I like it so much is that it cannot only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138"/>
              </a:lnSpc>
            </a:pP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bring me lots of happiness and health but also friends.My favourite</a:t>
            </a:r>
          </a:p>
          <a:p>
            <a:pPr>
              <a:lnSpc>
                <a:spcPts val="1000"/>
              </a:lnSpc>
            </a:pPr>
            <a:endParaRPr lang="zh-CN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138"/>
              </a:lnSpc>
            </a:pP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basketball star is Yao Ming although I also like Jordan.</a:t>
            </a:r>
          </a:p>
        </p:txBody>
      </p:sp>
    </p:spTree>
    <p:extLst>
      <p:ext uri="{BB962C8B-B14F-4D97-AF65-F5344CB8AC3E}">
        <p14:creationId xmlns:p14="http://schemas.microsoft.com/office/powerpoint/2010/main" val="404297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3379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4572000" cy="91440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6600FF"/>
                </a:solidFill>
                <a:latin typeface="Times New Roman" panose="02020603050405020304" pitchFamily="18" charset="0"/>
              </a:rPr>
              <a:t>Pre-reading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2038" y="1484313"/>
            <a:ext cx="8081962" cy="4752975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US" altLang="zh-CN" sz="3600" b="1" smtClean="0">
                <a:latin typeface="Times New Roman" panose="02020603050405020304" pitchFamily="18" charset="0"/>
              </a:rPr>
              <a:t>When and where will the next Olympic games be held?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     London, in 2012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AutoNum type="arabicPeriod" startAt="2"/>
            </a:pPr>
            <a:r>
              <a:rPr lang="en-US" altLang="zh-CN" sz="3600" b="1" smtClean="0">
                <a:latin typeface="Times New Roman" panose="02020603050405020304" pitchFamily="18" charset="0"/>
              </a:rPr>
              <a:t>Do you know any differences between the ancient and </a:t>
            </a:r>
            <a:br>
              <a:rPr lang="en-US" altLang="zh-CN" sz="3600" b="1" smtClean="0">
                <a:latin typeface="Times New Roman" panose="02020603050405020304" pitchFamily="18" charset="0"/>
              </a:rPr>
            </a:br>
            <a:r>
              <a:rPr lang="en-US" altLang="zh-CN" sz="3600" b="1" smtClean="0">
                <a:latin typeface="Times New Roman" panose="02020603050405020304" pitchFamily="18" charset="0"/>
              </a:rPr>
              <a:t>modern Olympic games? 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     List at least two of them.</a:t>
            </a:r>
          </a:p>
        </p:txBody>
      </p:sp>
      <p:pic>
        <p:nvPicPr>
          <p:cNvPr id="13316" name="Picture 4" descr="Pausan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095750"/>
            <a:ext cx="1631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Pages>0</Pages>
  <Words>4490</Words>
  <Characters>0</Characters>
  <Application>Microsoft Office PowerPoint</Application>
  <DocSecurity>0</DocSecurity>
  <PresentationFormat>全屏显示(4:3)</PresentationFormat>
  <Lines>0</Lines>
  <Paragraphs>669</Paragraphs>
  <Slides>85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85</vt:i4>
      </vt:variant>
    </vt:vector>
  </HeadingPairs>
  <TitlesOfParts>
    <vt:vector size="107" baseType="lpstr">
      <vt:lpstr>Curlz MT</vt:lpstr>
      <vt:lpstr>黑体</vt:lpstr>
      <vt:lpstr>华文彩云</vt:lpstr>
      <vt:lpstr>华文细黑</vt:lpstr>
      <vt:lpstr>隶书</vt:lpstr>
      <vt:lpstr>宋体</vt:lpstr>
      <vt:lpstr>Arial</vt:lpstr>
      <vt:lpstr>Arial Black</vt:lpstr>
      <vt:lpstr>Arial Narrow</vt:lpstr>
      <vt:lpstr>Bookman Old Style</vt:lpstr>
      <vt:lpstr>Calibri</vt:lpstr>
      <vt:lpstr>Calibri Light</vt:lpstr>
      <vt:lpstr>Comic Sans MS</vt:lpstr>
      <vt:lpstr>Kristen ITC</vt:lpstr>
      <vt:lpstr>Monotype Corsiva</vt:lpstr>
      <vt:lpstr>Tahoma</vt:lpstr>
      <vt:lpstr>Times New Roman</vt:lpstr>
      <vt:lpstr>Verdana</vt:lpstr>
      <vt:lpstr>Wingdings</vt:lpstr>
      <vt:lpstr>Wingdings 2</vt:lpstr>
      <vt:lpstr>自定义设计方案</vt:lpstr>
      <vt:lpstr>Microsoft PowerPoint 97-2003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Olympic Mascot 奥运吉祥物</vt:lpstr>
      <vt:lpstr>PowerPoint 演示文稿</vt:lpstr>
      <vt:lpstr>Pre-reading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Atlanta, a princess</vt:lpstr>
      <vt:lpstr>1.Skim the text and find out the main idea of the story.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Administrator</dc:creator>
  <cp:keywords/>
  <dc:description/>
  <cp:lastModifiedBy>pin quan</cp:lastModifiedBy>
  <cp:revision>237</cp:revision>
  <dcterms:created xsi:type="dcterms:W3CDTF">2013-09-18T00:47:00Z</dcterms:created>
  <dcterms:modified xsi:type="dcterms:W3CDTF">2016-08-03T06:55:33Z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2052-9.1.0.5133</vt:lpwstr>
  </property>
</Properties>
</file>